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89737"/>
            <a:ext cx="9144000" cy="644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88569"/>
            <a:ext cx="9144000" cy="6569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9220" y="441782"/>
            <a:ext cx="4845558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593850"/>
            <a:ext cx="8248650" cy="465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10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1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4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3816" y="1234185"/>
            <a:ext cx="5519420" cy="2194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20040" marR="311785">
              <a:lnSpc>
                <a:spcPct val="100000"/>
              </a:lnSpc>
              <a:spcBef>
                <a:spcPts val="100"/>
              </a:spcBef>
            </a:pPr>
            <a:r>
              <a:rPr dirty="0" sz="3600" spc="-60" b="1">
                <a:latin typeface="Trebuchet MS"/>
                <a:cs typeface="Trebuchet MS"/>
              </a:rPr>
              <a:t>CONSUMER</a:t>
            </a:r>
            <a:r>
              <a:rPr dirty="0" sz="3600" spc="-285" b="1">
                <a:latin typeface="Trebuchet MS"/>
                <a:cs typeface="Trebuchet MS"/>
              </a:rPr>
              <a:t> </a:t>
            </a:r>
            <a:r>
              <a:rPr dirty="0" sz="3600" spc="30" b="1">
                <a:latin typeface="Trebuchet MS"/>
                <a:cs typeface="Trebuchet MS"/>
              </a:rPr>
              <a:t>BEHAVIOUR  </a:t>
            </a:r>
            <a:r>
              <a:rPr dirty="0" sz="3600" spc="15" b="1">
                <a:latin typeface="Trebuchet MS"/>
                <a:cs typeface="Trebuchet MS"/>
              </a:rPr>
              <a:t>PRESENTATION</a:t>
            </a:r>
            <a:endParaRPr sz="3600">
              <a:latin typeface="Trebuchet MS"/>
              <a:cs typeface="Trebuchet MS"/>
            </a:endParaRPr>
          </a:p>
          <a:p>
            <a:pPr algn="ctr" marL="1270">
              <a:lnSpc>
                <a:spcPts val="4220"/>
              </a:lnSpc>
            </a:pPr>
            <a:r>
              <a:rPr dirty="0" sz="3600" spc="-254" b="1">
                <a:latin typeface="Trebuchet MS"/>
                <a:cs typeface="Trebuchet MS"/>
              </a:rPr>
              <a:t>ON</a:t>
            </a:r>
            <a:endParaRPr sz="3600">
              <a:latin typeface="Trebuchet MS"/>
              <a:cs typeface="Trebuchet MS"/>
            </a:endParaRPr>
          </a:p>
          <a:p>
            <a:pPr algn="ctr">
              <a:lnSpc>
                <a:spcPts val="4220"/>
              </a:lnSpc>
            </a:pPr>
            <a:r>
              <a:rPr dirty="0" sz="3600" spc="-90" b="1">
                <a:latin typeface="Trebuchet MS"/>
                <a:cs typeface="Trebuchet MS"/>
              </a:rPr>
              <a:t>DIFFUSION </a:t>
            </a:r>
            <a:r>
              <a:rPr dirty="0" sz="3600" spc="-200" b="1">
                <a:latin typeface="Trebuchet MS"/>
                <a:cs typeface="Trebuchet MS"/>
              </a:rPr>
              <a:t>OF</a:t>
            </a:r>
            <a:r>
              <a:rPr dirty="0" sz="3600" spc="-365" b="1">
                <a:latin typeface="Trebuchet MS"/>
                <a:cs typeface="Trebuchet MS"/>
              </a:rPr>
              <a:t> </a:t>
            </a:r>
            <a:r>
              <a:rPr dirty="0" sz="3600" spc="-75" b="1">
                <a:latin typeface="Trebuchet MS"/>
                <a:cs typeface="Trebuchet MS"/>
              </a:rPr>
              <a:t>INNOVATION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700" y="4038625"/>
            <a:ext cx="2362200" cy="2819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57107"/>
            <a:ext cx="9144000" cy="644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63164" y="441782"/>
            <a:ext cx="422084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Stages </a:t>
            </a:r>
            <a:r>
              <a:rPr dirty="0"/>
              <a:t>in</a:t>
            </a:r>
            <a:r>
              <a:rPr dirty="0" spc="-50"/>
              <a:t> </a:t>
            </a:r>
            <a:r>
              <a:rPr dirty="0"/>
              <a:t>adoption</a:t>
            </a:r>
          </a:p>
        </p:txBody>
      </p:sp>
      <p:sp>
        <p:nvSpPr>
          <p:cNvPr id="4" name="object 4"/>
          <p:cNvSpPr/>
          <p:nvPr/>
        </p:nvSpPr>
        <p:spPr>
          <a:xfrm>
            <a:off x="457200" y="1904961"/>
            <a:ext cx="8382000" cy="47459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0" y="52781"/>
            <a:ext cx="542544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"/>
              <a:t>Adoption</a:t>
            </a:r>
            <a:r>
              <a:rPr dirty="0" sz="6000" spc="-30"/>
              <a:t> </a:t>
            </a:r>
            <a:r>
              <a:rPr dirty="0" sz="6000" spc="-25"/>
              <a:t>process</a:t>
            </a:r>
            <a:endParaRPr sz="6000"/>
          </a:p>
        </p:txBody>
      </p:sp>
      <p:grpSp>
        <p:nvGrpSpPr>
          <p:cNvPr id="3" name="object 3"/>
          <p:cNvGrpSpPr/>
          <p:nvPr/>
        </p:nvGrpSpPr>
        <p:grpSpPr>
          <a:xfrm>
            <a:off x="152400" y="1600200"/>
            <a:ext cx="4343400" cy="1021080"/>
            <a:chOff x="152400" y="1600200"/>
            <a:chExt cx="4343400" cy="1021080"/>
          </a:xfrm>
        </p:grpSpPr>
        <p:sp>
          <p:nvSpPr>
            <p:cNvPr id="4" name="object 4"/>
            <p:cNvSpPr/>
            <p:nvPr/>
          </p:nvSpPr>
          <p:spPr>
            <a:xfrm>
              <a:off x="152400" y="1600200"/>
              <a:ext cx="4343400" cy="1021080"/>
            </a:xfrm>
            <a:custGeom>
              <a:avLst/>
              <a:gdLst/>
              <a:ahLst/>
              <a:cxnLst/>
              <a:rect l="l" t="t" r="r" b="b"/>
              <a:pathLst>
                <a:path w="4343400" h="1021080">
                  <a:moveTo>
                    <a:pt x="4343400" y="0"/>
                  </a:moveTo>
                  <a:lnTo>
                    <a:pt x="0" y="0"/>
                  </a:lnTo>
                  <a:lnTo>
                    <a:pt x="0" y="1021079"/>
                  </a:lnTo>
                  <a:lnTo>
                    <a:pt x="4343400" y="1021079"/>
                  </a:lnTo>
                  <a:lnTo>
                    <a:pt x="434340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45364" y="1735962"/>
              <a:ext cx="1550924" cy="2378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6050" y="1593850"/>
          <a:ext cx="8705850" cy="513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1021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378460" marR="246379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 </a:t>
                      </a:r>
                      <a:r>
                        <a:rPr dirty="0" sz="32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first 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expose </a:t>
                      </a:r>
                      <a:r>
                        <a:rPr dirty="0" sz="32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</a:t>
                      </a:r>
                      <a:r>
                        <a:rPr dirty="0" sz="3200" spc="-8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 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innovation.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378460" marR="51244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Lacks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</a:t>
                      </a:r>
                      <a:r>
                        <a:rPr dirty="0" sz="3200" spc="-114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information 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about the</a:t>
                      </a:r>
                      <a:r>
                        <a:rPr dirty="0" sz="3200" spc="-7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378460" marR="417195" indent="-287020">
                        <a:lnSpc>
                          <a:spcPct val="100000"/>
                        </a:lnSpc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dirty="0" sz="3200" spc="-2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May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only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know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 name of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</a:t>
                      </a:r>
                      <a:r>
                        <a:rPr dirty="0" sz="3200" spc="-12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and  its basic</a:t>
                      </a:r>
                      <a:r>
                        <a:rPr dirty="0" sz="3200" spc="-5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2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features.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20">
                          <a:latin typeface="Carlito"/>
                          <a:cs typeface="Carlito"/>
                        </a:rPr>
                        <a:t>Interest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20">
                          <a:latin typeface="Carlito"/>
                          <a:cs typeface="Carlito"/>
                        </a:rPr>
                        <a:t>Evaluation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40">
                          <a:latin typeface="Carlito"/>
                          <a:cs typeface="Carlito"/>
                        </a:rPr>
                        <a:t>Trial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800" spc="-5">
                          <a:latin typeface="Carlito"/>
                          <a:cs typeface="Carlito"/>
                        </a:rPr>
                        <a:t>Adoption or</a:t>
                      </a:r>
                      <a:r>
                        <a:rPr dirty="0" sz="2800" spc="1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800" spc="-10">
                          <a:latin typeface="Carlito"/>
                          <a:cs typeface="Carlito"/>
                        </a:rPr>
                        <a:t>Rejection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0" y="52781"/>
            <a:ext cx="542544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"/>
              <a:t>Adoption</a:t>
            </a:r>
            <a:r>
              <a:rPr dirty="0" sz="6000" spc="-30"/>
              <a:t> </a:t>
            </a:r>
            <a:r>
              <a:rPr dirty="0" sz="6000" spc="-25"/>
              <a:t>process</a:t>
            </a:r>
            <a:endParaRPr sz="6000"/>
          </a:p>
        </p:txBody>
      </p:sp>
      <p:grpSp>
        <p:nvGrpSpPr>
          <p:cNvPr id="3" name="object 3"/>
          <p:cNvGrpSpPr/>
          <p:nvPr/>
        </p:nvGrpSpPr>
        <p:grpSpPr>
          <a:xfrm>
            <a:off x="152400" y="2621279"/>
            <a:ext cx="4343400" cy="1021080"/>
            <a:chOff x="152400" y="2621279"/>
            <a:chExt cx="4343400" cy="1021080"/>
          </a:xfrm>
        </p:grpSpPr>
        <p:sp>
          <p:nvSpPr>
            <p:cNvPr id="4" name="object 4"/>
            <p:cNvSpPr/>
            <p:nvPr/>
          </p:nvSpPr>
          <p:spPr>
            <a:xfrm>
              <a:off x="152400" y="2621279"/>
              <a:ext cx="4343400" cy="1021080"/>
            </a:xfrm>
            <a:custGeom>
              <a:avLst/>
              <a:gdLst/>
              <a:ahLst/>
              <a:cxnLst/>
              <a:rect l="l" t="t" r="r" b="b"/>
              <a:pathLst>
                <a:path w="4343400" h="1021079">
                  <a:moveTo>
                    <a:pt x="4343400" y="0"/>
                  </a:moveTo>
                  <a:lnTo>
                    <a:pt x="0" y="0"/>
                  </a:lnTo>
                  <a:lnTo>
                    <a:pt x="0" y="1021080"/>
                  </a:lnTo>
                  <a:lnTo>
                    <a:pt x="4343400" y="1021080"/>
                  </a:lnTo>
                  <a:lnTo>
                    <a:pt x="434340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69087" y="2769234"/>
              <a:ext cx="1082192" cy="2378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6050" y="1593850"/>
          <a:ext cx="8705850" cy="513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800" spc="-10">
                          <a:latin typeface="Carlito"/>
                          <a:cs typeface="Carlito"/>
                        </a:rPr>
                        <a:t>Awareness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78460" marR="413384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is  </a:t>
                      </a:r>
                      <a:r>
                        <a:rPr dirty="0" sz="3200" spc="-2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interested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</a:t>
                      </a:r>
                      <a:r>
                        <a:rPr dirty="0" sz="3200" spc="-8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 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and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search </a:t>
                      </a:r>
                      <a:r>
                        <a:rPr dirty="0" sz="3200" spc="-2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for 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additional 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information.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378460" marR="76771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He </a:t>
                      </a:r>
                      <a:r>
                        <a:rPr dirty="0" sz="32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wants </a:t>
                      </a:r>
                      <a:r>
                        <a:rPr dirty="0" sz="3200" spc="-2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know 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what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is it,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how </a:t>
                      </a:r>
                      <a:r>
                        <a:rPr dirty="0" sz="3200" spc="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 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works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and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what</a:t>
                      </a:r>
                      <a:r>
                        <a:rPr dirty="0" sz="3200" spc="-12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its 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potentialities</a:t>
                      </a:r>
                      <a:r>
                        <a:rPr dirty="0" sz="3200" spc="-3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are.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20">
                          <a:latin typeface="Carlito"/>
                          <a:cs typeface="Carlito"/>
                        </a:rPr>
                        <a:t>Evaluation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40">
                          <a:latin typeface="Carlito"/>
                          <a:cs typeface="Carlito"/>
                        </a:rPr>
                        <a:t>Trial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800" spc="-5">
                          <a:latin typeface="Carlito"/>
                          <a:cs typeface="Carlito"/>
                        </a:rPr>
                        <a:t>Adoption or</a:t>
                      </a:r>
                      <a:r>
                        <a:rPr dirty="0" sz="2800" spc="1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800" spc="-10">
                          <a:latin typeface="Carlito"/>
                          <a:cs typeface="Carlito"/>
                        </a:rPr>
                        <a:t>Rejection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0" y="52781"/>
            <a:ext cx="542544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"/>
              <a:t>Adoption</a:t>
            </a:r>
            <a:r>
              <a:rPr dirty="0" sz="6000" spc="-30"/>
              <a:t> </a:t>
            </a:r>
            <a:r>
              <a:rPr dirty="0" sz="6000" spc="-25"/>
              <a:t>process</a:t>
            </a:r>
            <a:endParaRPr sz="6000"/>
          </a:p>
        </p:txBody>
      </p:sp>
      <p:grpSp>
        <p:nvGrpSpPr>
          <p:cNvPr id="3" name="object 3"/>
          <p:cNvGrpSpPr/>
          <p:nvPr/>
        </p:nvGrpSpPr>
        <p:grpSpPr>
          <a:xfrm>
            <a:off x="152400" y="3642359"/>
            <a:ext cx="4324350" cy="1021080"/>
            <a:chOff x="152400" y="3642359"/>
            <a:chExt cx="4324350" cy="1021080"/>
          </a:xfrm>
        </p:grpSpPr>
        <p:sp>
          <p:nvSpPr>
            <p:cNvPr id="4" name="object 4"/>
            <p:cNvSpPr/>
            <p:nvPr/>
          </p:nvSpPr>
          <p:spPr>
            <a:xfrm>
              <a:off x="152400" y="3642359"/>
              <a:ext cx="4324350" cy="1021080"/>
            </a:xfrm>
            <a:custGeom>
              <a:avLst/>
              <a:gdLst/>
              <a:ahLst/>
              <a:cxnLst/>
              <a:rect l="l" t="t" r="r" b="b"/>
              <a:pathLst>
                <a:path w="4324350" h="1021079">
                  <a:moveTo>
                    <a:pt x="0" y="1021080"/>
                  </a:moveTo>
                  <a:lnTo>
                    <a:pt x="4324350" y="1021080"/>
                  </a:lnTo>
                  <a:lnTo>
                    <a:pt x="4324350" y="0"/>
                  </a:lnTo>
                  <a:lnTo>
                    <a:pt x="0" y="0"/>
                  </a:lnTo>
                  <a:lnTo>
                    <a:pt x="0" y="102108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69087" y="3774185"/>
              <a:ext cx="1453921" cy="254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6050" y="1593850"/>
          <a:ext cx="8705850" cy="5267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800" spc="-10">
                          <a:latin typeface="Carlito"/>
                          <a:cs typeface="Carlito"/>
                        </a:rPr>
                        <a:t>Awareness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78460" marR="153670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decides 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whether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 not </a:t>
                      </a:r>
                      <a:r>
                        <a:rPr dirty="0" sz="32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believe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this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</a:t>
                      </a:r>
                      <a:r>
                        <a:rPr dirty="0" sz="3200" spc="-9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  service.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378460" marR="117665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Will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satisfy</a:t>
                      </a:r>
                      <a:r>
                        <a:rPr dirty="0" sz="3200" spc="-12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his 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needs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and 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requirements.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algn="just" marL="378460" marR="787400" indent="-287020">
                        <a:lnSpc>
                          <a:spcPct val="100000"/>
                        </a:lnSpc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Individual </a:t>
                      </a:r>
                      <a:r>
                        <a:rPr dirty="0" sz="3200" spc="-2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makes</a:t>
                      </a:r>
                      <a:r>
                        <a:rPr dirty="0" sz="3200" spc="-16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  </a:t>
                      </a:r>
                      <a:r>
                        <a:rPr dirty="0" sz="32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mental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trial of </a:t>
                      </a:r>
                      <a:r>
                        <a:rPr dirty="0" sz="3200" spc="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idea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20">
                          <a:latin typeface="Carlito"/>
                          <a:cs typeface="Carlito"/>
                        </a:rPr>
                        <a:t>Interest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40">
                          <a:latin typeface="Carlito"/>
                          <a:cs typeface="Carlito"/>
                        </a:rPr>
                        <a:t>Trial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800" spc="-5">
                          <a:latin typeface="Carlito"/>
                          <a:cs typeface="Carlito"/>
                        </a:rPr>
                        <a:t>Adoption or</a:t>
                      </a:r>
                      <a:r>
                        <a:rPr dirty="0" sz="2800" spc="1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800" spc="-10">
                          <a:latin typeface="Carlito"/>
                          <a:cs typeface="Carlito"/>
                        </a:rPr>
                        <a:t>Rejection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14236"/>
            <a:ext cx="9144000" cy="644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7260" y="52781"/>
            <a:ext cx="542544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"/>
              <a:t>Adoption</a:t>
            </a:r>
            <a:r>
              <a:rPr dirty="0" sz="6000" spc="-30"/>
              <a:t> </a:t>
            </a:r>
            <a:r>
              <a:rPr dirty="0" sz="6000" spc="-25"/>
              <a:t>process</a:t>
            </a:r>
            <a:endParaRPr sz="6000"/>
          </a:p>
        </p:txBody>
      </p:sp>
      <p:grpSp>
        <p:nvGrpSpPr>
          <p:cNvPr id="4" name="object 4"/>
          <p:cNvGrpSpPr/>
          <p:nvPr/>
        </p:nvGrpSpPr>
        <p:grpSpPr>
          <a:xfrm>
            <a:off x="152400" y="4663440"/>
            <a:ext cx="4343400" cy="1021080"/>
            <a:chOff x="152400" y="4663440"/>
            <a:chExt cx="4343400" cy="1021080"/>
          </a:xfrm>
        </p:grpSpPr>
        <p:sp>
          <p:nvSpPr>
            <p:cNvPr id="5" name="object 5"/>
            <p:cNvSpPr/>
            <p:nvPr/>
          </p:nvSpPr>
          <p:spPr>
            <a:xfrm>
              <a:off x="152400" y="4663440"/>
              <a:ext cx="4343400" cy="1021080"/>
            </a:xfrm>
            <a:custGeom>
              <a:avLst/>
              <a:gdLst/>
              <a:ahLst/>
              <a:cxnLst/>
              <a:rect l="l" t="t" r="r" b="b"/>
              <a:pathLst>
                <a:path w="4343400" h="1021079">
                  <a:moveTo>
                    <a:pt x="4343400" y="0"/>
                  </a:moveTo>
                  <a:lnTo>
                    <a:pt x="0" y="0"/>
                  </a:lnTo>
                  <a:lnTo>
                    <a:pt x="0" y="1021080"/>
                  </a:lnTo>
                  <a:lnTo>
                    <a:pt x="4343400" y="1021080"/>
                  </a:lnTo>
                  <a:lnTo>
                    <a:pt x="434340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41871" y="4795266"/>
              <a:ext cx="588975" cy="254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6050" y="1593850"/>
          <a:ext cx="8705850" cy="513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800" spc="-10">
                          <a:latin typeface="Carlito"/>
                          <a:cs typeface="Carlito"/>
                        </a:rPr>
                        <a:t>Awareness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78460" marR="350520" indent="-287020">
                        <a:lnSpc>
                          <a:spcPct val="100000"/>
                        </a:lnSpc>
                        <a:spcBef>
                          <a:spcPts val="200"/>
                        </a:spcBef>
                        <a:buFont typeface="Wingdings"/>
                        <a:buChar char=""/>
                        <a:tabLst>
                          <a:tab pos="379095" algn="l"/>
                        </a:tabLst>
                      </a:pPr>
                      <a:r>
                        <a:rPr dirty="0" sz="25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uses the </a:t>
                      </a:r>
                      <a:r>
                        <a:rPr dirty="0" sz="25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 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on a </a:t>
                      </a:r>
                      <a:r>
                        <a:rPr dirty="0" sz="25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limited</a:t>
                      </a:r>
                      <a:r>
                        <a:rPr dirty="0" sz="25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basis.</a:t>
                      </a:r>
                      <a:endParaRPr sz="2500">
                        <a:latin typeface="Carlito"/>
                        <a:cs typeface="Carlito"/>
                      </a:endParaRPr>
                    </a:p>
                    <a:p>
                      <a:pPr marL="378460" marR="230504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Char char=""/>
                        <a:tabLst>
                          <a:tab pos="379095" algn="l"/>
                        </a:tabLst>
                      </a:pPr>
                      <a:r>
                        <a:rPr dirty="0" sz="25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During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this </a:t>
                      </a:r>
                      <a:r>
                        <a:rPr dirty="0" sz="25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stage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 individual </a:t>
                      </a:r>
                      <a:r>
                        <a:rPr dirty="0" sz="25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determines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 </a:t>
                      </a:r>
                      <a:r>
                        <a:rPr dirty="0" sz="25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usefulness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 the </a:t>
                      </a:r>
                      <a:r>
                        <a:rPr dirty="0" sz="25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innovation 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and </a:t>
                      </a:r>
                      <a:r>
                        <a:rPr dirty="0" sz="2500" spc="-2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may </a:t>
                      </a:r>
                      <a:r>
                        <a:rPr dirty="0" sz="25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search </a:t>
                      </a:r>
                      <a:r>
                        <a:rPr dirty="0" sz="25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for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further  </a:t>
                      </a:r>
                      <a:r>
                        <a:rPr dirty="0" sz="25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information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about</a:t>
                      </a:r>
                      <a:r>
                        <a:rPr dirty="0" sz="2500" spc="-2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it.</a:t>
                      </a:r>
                      <a:endParaRPr sz="2500">
                        <a:latin typeface="Carlito"/>
                        <a:cs typeface="Carlito"/>
                      </a:endParaRPr>
                    </a:p>
                    <a:p>
                      <a:pPr marL="378460" marR="286385" indent="-287020">
                        <a:lnSpc>
                          <a:spcPct val="99000"/>
                        </a:lnSpc>
                        <a:spcBef>
                          <a:spcPts val="30"/>
                        </a:spcBef>
                        <a:buFont typeface="Wingdings"/>
                        <a:buChar char=""/>
                        <a:tabLst>
                          <a:tab pos="379095" algn="l"/>
                        </a:tabLst>
                      </a:pPr>
                      <a:r>
                        <a:rPr dirty="0" sz="25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trial </a:t>
                      </a:r>
                      <a:r>
                        <a:rPr dirty="0" sz="25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stage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is  </a:t>
                      </a:r>
                      <a:r>
                        <a:rPr dirty="0" sz="25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characterized </a:t>
                      </a:r>
                      <a:r>
                        <a:rPr dirty="0" sz="25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by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small-scale  </a:t>
                      </a:r>
                      <a:r>
                        <a:rPr dirty="0" sz="2500" spc="-1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experimental </a:t>
                      </a:r>
                      <a:r>
                        <a:rPr dirty="0" sz="2500" spc="-1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use, </a:t>
                      </a:r>
                      <a:r>
                        <a:rPr dirty="0" sz="2500" spc="-1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dirty="0" sz="2500" spc="-1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it’s  </a:t>
                      </a:r>
                      <a:r>
                        <a:rPr dirty="0" sz="25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possible.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B="0" marT="2540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20">
                          <a:latin typeface="Carlito"/>
                          <a:cs typeface="Carlito"/>
                        </a:rPr>
                        <a:t>Interest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20">
                          <a:latin typeface="Carlito"/>
                          <a:cs typeface="Carlito"/>
                        </a:rPr>
                        <a:t>Evaluation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800" spc="-5">
                          <a:latin typeface="Carlito"/>
                          <a:cs typeface="Carlito"/>
                        </a:rPr>
                        <a:t>Adoption or</a:t>
                      </a:r>
                      <a:r>
                        <a:rPr dirty="0" sz="2800" spc="1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800" spc="-10">
                          <a:latin typeface="Carlito"/>
                          <a:cs typeface="Carlito"/>
                        </a:rPr>
                        <a:t>Rejection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0" y="52781"/>
            <a:ext cx="542544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"/>
              <a:t>Adoption</a:t>
            </a:r>
            <a:r>
              <a:rPr dirty="0" sz="6000" spc="-30"/>
              <a:t> </a:t>
            </a:r>
            <a:r>
              <a:rPr dirty="0" sz="6000" spc="-25"/>
              <a:t>process</a:t>
            </a:r>
            <a:endParaRPr sz="6000"/>
          </a:p>
        </p:txBody>
      </p:sp>
      <p:sp>
        <p:nvSpPr>
          <p:cNvPr id="3" name="object 3"/>
          <p:cNvSpPr/>
          <p:nvPr/>
        </p:nvSpPr>
        <p:spPr>
          <a:xfrm>
            <a:off x="152400" y="5684520"/>
            <a:ext cx="4343400" cy="1021080"/>
          </a:xfrm>
          <a:custGeom>
            <a:avLst/>
            <a:gdLst/>
            <a:ahLst/>
            <a:cxnLst/>
            <a:rect l="l" t="t" r="r" b="b"/>
            <a:pathLst>
              <a:path w="4343400" h="1021079">
                <a:moveTo>
                  <a:pt x="4343400" y="0"/>
                </a:moveTo>
                <a:lnTo>
                  <a:pt x="0" y="0"/>
                </a:lnTo>
                <a:lnTo>
                  <a:pt x="0" y="1021079"/>
                </a:lnTo>
                <a:lnTo>
                  <a:pt x="4343400" y="1021079"/>
                </a:lnTo>
                <a:lnTo>
                  <a:pt x="43434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6050" y="1593850"/>
          <a:ext cx="8705850" cy="513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800" spc="-10">
                          <a:latin typeface="Carlito"/>
                          <a:cs typeface="Carlito"/>
                        </a:rPr>
                        <a:t>Awareness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78460" marR="479425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If </a:t>
                      </a:r>
                      <a:r>
                        <a:rPr dirty="0" sz="32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trail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 </a:t>
                      </a:r>
                      <a:r>
                        <a:rPr dirty="0" sz="3200" spc="-2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favorable 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decides</a:t>
                      </a:r>
                      <a:r>
                        <a:rPr dirty="0" sz="3200" spc="-14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use the</a:t>
                      </a:r>
                      <a:r>
                        <a:rPr dirty="0" sz="3200" spc="-3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378460" marR="47942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If </a:t>
                      </a:r>
                      <a:r>
                        <a:rPr dirty="0" sz="3200" spc="-2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unfavorable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 consumer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decides</a:t>
                      </a:r>
                      <a:r>
                        <a:rPr dirty="0" sz="3200" spc="-14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reject</a:t>
                      </a:r>
                      <a:r>
                        <a:rPr dirty="0" sz="3200" spc="-2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it.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20">
                          <a:latin typeface="Carlito"/>
                          <a:cs typeface="Carlito"/>
                        </a:rPr>
                        <a:t>Interest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20">
                          <a:latin typeface="Carlito"/>
                          <a:cs typeface="Carlito"/>
                        </a:rPr>
                        <a:t>Evaluation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40">
                          <a:latin typeface="Carlito"/>
                          <a:cs typeface="Carlito"/>
                        </a:rPr>
                        <a:t>Trial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45363" y="5817069"/>
            <a:ext cx="3141853" cy="313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2185" y="441782"/>
            <a:ext cx="466407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Consumer</a:t>
            </a:r>
            <a:r>
              <a:rPr dirty="0" spc="-100"/>
              <a:t> </a:t>
            </a:r>
            <a:r>
              <a:rPr dirty="0" spc="-15"/>
              <a:t>innovator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46084" cy="33280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1778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Small </a:t>
            </a:r>
            <a:r>
              <a:rPr dirty="0" sz="3200" spc="-15">
                <a:latin typeface="Carlito"/>
                <a:cs typeface="Carlito"/>
              </a:rPr>
              <a:t>group </a:t>
            </a:r>
            <a:r>
              <a:rPr dirty="0" sz="3200">
                <a:latin typeface="Carlito"/>
                <a:cs typeface="Carlito"/>
              </a:rPr>
              <a:t>of </a:t>
            </a:r>
            <a:r>
              <a:rPr dirty="0" sz="3200" spc="-10">
                <a:latin typeface="Carlito"/>
                <a:cs typeface="Carlito"/>
              </a:rPr>
              <a:t>consumer </a:t>
            </a:r>
            <a:r>
              <a:rPr dirty="0" sz="3200">
                <a:latin typeface="Carlito"/>
                <a:cs typeface="Carlito"/>
              </a:rPr>
              <a:t>who </a:t>
            </a:r>
            <a:r>
              <a:rPr dirty="0" sz="3200" spc="-10">
                <a:latin typeface="Carlito"/>
                <a:cs typeface="Carlito"/>
              </a:rPr>
              <a:t>are </a:t>
            </a:r>
            <a:r>
              <a:rPr dirty="0" sz="3200">
                <a:latin typeface="Carlito"/>
                <a:cs typeface="Carlito"/>
              </a:rPr>
              <a:t>the </a:t>
            </a:r>
            <a:r>
              <a:rPr dirty="0" sz="3200" spc="-5">
                <a:latin typeface="Carlito"/>
                <a:cs typeface="Carlito"/>
              </a:rPr>
              <a:t>earliest  </a:t>
            </a:r>
            <a:r>
              <a:rPr dirty="0" sz="3200" spc="-10">
                <a:latin typeface="Carlito"/>
                <a:cs typeface="Carlito"/>
              </a:rPr>
              <a:t>purchase </a:t>
            </a:r>
            <a:r>
              <a:rPr dirty="0" sz="3200">
                <a:latin typeface="Carlito"/>
                <a:cs typeface="Carlito"/>
              </a:rPr>
              <a:t>of the new</a:t>
            </a:r>
            <a:r>
              <a:rPr dirty="0" sz="3200" spc="-50">
                <a:latin typeface="Carlito"/>
                <a:cs typeface="Carlito"/>
              </a:rPr>
              <a:t> </a:t>
            </a:r>
            <a:r>
              <a:rPr dirty="0" sz="3200" spc="-10">
                <a:latin typeface="Carlito"/>
                <a:cs typeface="Carlito"/>
              </a:rPr>
              <a:t>product.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latin typeface="Carlito"/>
                <a:cs typeface="Carlito"/>
              </a:rPr>
              <a:t>Earliest customer </a:t>
            </a:r>
            <a:r>
              <a:rPr dirty="0" sz="3200" spc="-5">
                <a:latin typeface="Carlito"/>
                <a:cs typeface="Carlito"/>
              </a:rPr>
              <a:t>can be </a:t>
            </a:r>
            <a:r>
              <a:rPr dirty="0" sz="3200" spc="-10">
                <a:latin typeface="Carlito"/>
                <a:cs typeface="Carlito"/>
              </a:rPr>
              <a:t>defined </a:t>
            </a:r>
            <a:r>
              <a:rPr dirty="0" sz="3200">
                <a:latin typeface="Carlito"/>
                <a:cs typeface="Carlito"/>
              </a:rPr>
              <a:t>in </a:t>
            </a:r>
            <a:r>
              <a:rPr dirty="0" sz="3200" spc="-20">
                <a:latin typeface="Carlito"/>
                <a:cs typeface="Carlito"/>
              </a:rPr>
              <a:t>may </a:t>
            </a:r>
            <a:r>
              <a:rPr dirty="0" sz="3200" spc="-30">
                <a:latin typeface="Carlito"/>
                <a:cs typeface="Carlito"/>
              </a:rPr>
              <a:t>ways</a:t>
            </a:r>
            <a:r>
              <a:rPr dirty="0" sz="3200" spc="45">
                <a:latin typeface="Carlito"/>
                <a:cs typeface="Carlito"/>
              </a:rPr>
              <a:t> </a:t>
            </a:r>
            <a:r>
              <a:rPr dirty="0" sz="3200"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3200" spc="-25">
                <a:latin typeface="Carlito"/>
                <a:cs typeface="Carlito"/>
              </a:rPr>
              <a:t>First </a:t>
            </a:r>
            <a:r>
              <a:rPr dirty="0" sz="3200" spc="-5">
                <a:latin typeface="Carlito"/>
                <a:cs typeface="Carlito"/>
              </a:rPr>
              <a:t>2.5% </a:t>
            </a:r>
            <a:r>
              <a:rPr dirty="0" sz="3200">
                <a:latin typeface="Carlito"/>
                <a:cs typeface="Carlito"/>
              </a:rPr>
              <a:t>of the </a:t>
            </a:r>
            <a:r>
              <a:rPr dirty="0" sz="3200" spc="-5">
                <a:latin typeface="Carlito"/>
                <a:cs typeface="Carlito"/>
              </a:rPr>
              <a:t>social</a:t>
            </a:r>
            <a:r>
              <a:rPr dirty="0" sz="3200" spc="10">
                <a:latin typeface="Carlito"/>
                <a:cs typeface="Carlito"/>
              </a:rPr>
              <a:t> </a:t>
            </a:r>
            <a:r>
              <a:rPr dirty="0" sz="3200" spc="-30">
                <a:latin typeface="Carlito"/>
                <a:cs typeface="Carlito"/>
              </a:rPr>
              <a:t>system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3200" spc="-10">
                <a:latin typeface="Carlito"/>
                <a:cs typeface="Carlito"/>
              </a:rPr>
              <a:t>Status </a:t>
            </a:r>
            <a:r>
              <a:rPr dirty="0" sz="3200">
                <a:latin typeface="Carlito"/>
                <a:cs typeface="Carlito"/>
              </a:rPr>
              <a:t>of </a:t>
            </a:r>
            <a:r>
              <a:rPr dirty="0" sz="3200" spc="-5">
                <a:latin typeface="Carlito"/>
                <a:cs typeface="Carlito"/>
              </a:rPr>
              <a:t>the </a:t>
            </a:r>
            <a:r>
              <a:rPr dirty="0" sz="3200">
                <a:latin typeface="Carlito"/>
                <a:cs typeface="Carlito"/>
              </a:rPr>
              <a:t>new </a:t>
            </a:r>
            <a:r>
              <a:rPr dirty="0" sz="3200" spc="-10">
                <a:latin typeface="Carlito"/>
                <a:cs typeface="Carlito"/>
              </a:rPr>
              <a:t>product</a:t>
            </a:r>
            <a:r>
              <a:rPr dirty="0" sz="3200" spc="-35">
                <a:latin typeface="Carlito"/>
                <a:cs typeface="Carlito"/>
              </a:rPr>
              <a:t> </a:t>
            </a:r>
            <a:r>
              <a:rPr dirty="0" sz="3200" spc="-20">
                <a:latin typeface="Carlito"/>
                <a:cs typeface="Carlito"/>
              </a:rPr>
              <a:t>investigation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3200" spc="-10">
                <a:latin typeface="Carlito"/>
                <a:cs typeface="Carlito"/>
              </a:rPr>
              <a:t>Innovativeness</a:t>
            </a:r>
            <a:r>
              <a:rPr dirty="0" sz="3200" spc="-15">
                <a:latin typeface="Carlito"/>
                <a:cs typeface="Carlito"/>
              </a:rPr>
              <a:t> </a:t>
            </a:r>
            <a:r>
              <a:rPr dirty="0" sz="320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3501" y="441782"/>
            <a:ext cx="340042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Opinion</a:t>
            </a:r>
            <a:r>
              <a:rPr dirty="0" spc="-55"/>
              <a:t> </a:t>
            </a:r>
            <a:r>
              <a:rPr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7983220" cy="387985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355600" marR="18796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rlito"/>
                <a:cs typeface="Carlito"/>
              </a:rPr>
              <a:t>Individual whose </a:t>
            </a:r>
            <a:r>
              <a:rPr dirty="0" sz="3200" spc="-5">
                <a:latin typeface="Carlito"/>
                <a:cs typeface="Carlito"/>
              </a:rPr>
              <a:t>ideas </a:t>
            </a:r>
            <a:r>
              <a:rPr dirty="0" sz="3200">
                <a:latin typeface="Carlito"/>
                <a:cs typeface="Carlito"/>
              </a:rPr>
              <a:t>and </a:t>
            </a:r>
            <a:r>
              <a:rPr dirty="0" sz="3200" spc="-10">
                <a:latin typeface="Carlito"/>
                <a:cs typeface="Carlito"/>
              </a:rPr>
              <a:t>behavior serve </a:t>
            </a:r>
            <a:r>
              <a:rPr dirty="0" sz="3200">
                <a:latin typeface="Carlito"/>
                <a:cs typeface="Carlito"/>
              </a:rPr>
              <a:t>as  a </a:t>
            </a:r>
            <a:r>
              <a:rPr dirty="0" sz="3200" spc="-5">
                <a:latin typeface="Carlito"/>
                <a:cs typeface="Carlito"/>
              </a:rPr>
              <a:t>model </a:t>
            </a:r>
            <a:r>
              <a:rPr dirty="0" sz="3200" spc="-20">
                <a:latin typeface="Carlito"/>
                <a:cs typeface="Carlito"/>
              </a:rPr>
              <a:t>to</a:t>
            </a:r>
            <a:r>
              <a:rPr dirty="0" sz="3200">
                <a:latin typeface="Carlito"/>
                <a:cs typeface="Carlito"/>
              </a:rPr>
              <a:t> </a:t>
            </a:r>
            <a:r>
              <a:rPr dirty="0" sz="3200" spc="-10">
                <a:latin typeface="Carlito"/>
                <a:cs typeface="Carlito"/>
              </a:rPr>
              <a:t>others.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The </a:t>
            </a:r>
            <a:r>
              <a:rPr dirty="0" sz="3200" spc="-20">
                <a:latin typeface="Carlito"/>
                <a:cs typeface="Carlito"/>
              </a:rPr>
              <a:t>innovator </a:t>
            </a:r>
            <a:r>
              <a:rPr dirty="0" sz="3200">
                <a:latin typeface="Carlito"/>
                <a:cs typeface="Carlito"/>
              </a:rPr>
              <a:t>is an </a:t>
            </a:r>
            <a:r>
              <a:rPr dirty="0" sz="3200" spc="-5">
                <a:latin typeface="Carlito"/>
                <a:cs typeface="Carlito"/>
              </a:rPr>
              <a:t>opinion</a:t>
            </a:r>
            <a:r>
              <a:rPr dirty="0" sz="3200" spc="45">
                <a:latin typeface="Carlito"/>
                <a:cs typeface="Carlito"/>
              </a:rPr>
              <a:t> </a:t>
            </a:r>
            <a:r>
              <a:rPr dirty="0" sz="3200" spc="-50">
                <a:latin typeface="Carlito"/>
                <a:cs typeface="Carlito"/>
              </a:rPr>
              <a:t>leader.</a:t>
            </a:r>
            <a:endParaRPr sz="3200">
              <a:latin typeface="Carlito"/>
              <a:cs typeface="Carlito"/>
            </a:endParaRPr>
          </a:p>
          <a:p>
            <a:pPr marL="355600" marR="218440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rlito"/>
                <a:cs typeface="Carlito"/>
              </a:rPr>
              <a:t>When </a:t>
            </a:r>
            <a:r>
              <a:rPr dirty="0" sz="3200" spc="-20">
                <a:latin typeface="Carlito"/>
                <a:cs typeface="Carlito"/>
              </a:rPr>
              <a:t>innovators </a:t>
            </a:r>
            <a:r>
              <a:rPr dirty="0" sz="3200" spc="-15">
                <a:latin typeface="Carlito"/>
                <a:cs typeface="Carlito"/>
              </a:rPr>
              <a:t>are </a:t>
            </a:r>
            <a:r>
              <a:rPr dirty="0" sz="3200" spc="-10">
                <a:latin typeface="Carlito"/>
                <a:cs typeface="Carlito"/>
              </a:rPr>
              <a:t>enthusiastic they might  </a:t>
            </a:r>
            <a:r>
              <a:rPr dirty="0" sz="3200" spc="-15">
                <a:latin typeface="Carlito"/>
                <a:cs typeface="Carlito"/>
              </a:rPr>
              <a:t>encourage </a:t>
            </a:r>
            <a:r>
              <a:rPr dirty="0" sz="3200" spc="-5">
                <a:latin typeface="Carlito"/>
                <a:cs typeface="Carlito"/>
              </a:rPr>
              <a:t>other </a:t>
            </a:r>
            <a:r>
              <a:rPr dirty="0" sz="3200" spc="-20">
                <a:latin typeface="Carlito"/>
                <a:cs typeface="Carlito"/>
              </a:rPr>
              <a:t>to </a:t>
            </a:r>
            <a:r>
              <a:rPr dirty="0" sz="3200" spc="-5">
                <a:latin typeface="Carlito"/>
                <a:cs typeface="Carlito"/>
              </a:rPr>
              <a:t>buy</a:t>
            </a:r>
            <a:r>
              <a:rPr dirty="0" sz="3200" spc="-15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it.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latin typeface="Carlito"/>
                <a:cs typeface="Carlito"/>
              </a:rPr>
              <a:t>For </a:t>
            </a:r>
            <a:r>
              <a:rPr dirty="0" sz="3200" spc="-10">
                <a:latin typeface="Carlito"/>
                <a:cs typeface="Carlito"/>
              </a:rPr>
              <a:t>products that </a:t>
            </a:r>
            <a:r>
              <a:rPr dirty="0" sz="3200" spc="-5">
                <a:latin typeface="Carlito"/>
                <a:cs typeface="Carlito"/>
              </a:rPr>
              <a:t>do not </a:t>
            </a:r>
            <a:r>
              <a:rPr dirty="0" sz="3200" spc="-20">
                <a:latin typeface="Carlito"/>
                <a:cs typeface="Carlito"/>
              </a:rPr>
              <a:t>generate </a:t>
            </a:r>
            <a:r>
              <a:rPr dirty="0" sz="3200">
                <a:latin typeface="Carlito"/>
                <a:cs typeface="Carlito"/>
              </a:rPr>
              <a:t>much  </a:t>
            </a:r>
            <a:r>
              <a:rPr dirty="0" sz="3200" spc="-20">
                <a:latin typeface="Carlito"/>
                <a:cs typeface="Carlito"/>
              </a:rPr>
              <a:t>excitement </a:t>
            </a:r>
            <a:r>
              <a:rPr dirty="0" sz="3200" spc="-5">
                <a:latin typeface="Carlito"/>
                <a:cs typeface="Carlito"/>
              </a:rPr>
              <a:t>consumer </a:t>
            </a:r>
            <a:r>
              <a:rPr dirty="0" sz="3200" spc="-20">
                <a:latin typeface="Carlito"/>
                <a:cs typeface="Carlito"/>
              </a:rPr>
              <a:t>innovators </a:t>
            </a:r>
            <a:r>
              <a:rPr dirty="0" sz="3200" spc="-10">
                <a:latin typeface="Carlito"/>
                <a:cs typeface="Carlito"/>
              </a:rPr>
              <a:t>might </a:t>
            </a:r>
            <a:r>
              <a:rPr dirty="0" sz="3200" spc="-5">
                <a:latin typeface="Carlito"/>
                <a:cs typeface="Carlito"/>
              </a:rPr>
              <a:t>not be  </a:t>
            </a:r>
            <a:r>
              <a:rPr dirty="0" sz="3200" spc="-10">
                <a:latin typeface="Carlito"/>
                <a:cs typeface="Carlito"/>
              </a:rPr>
              <a:t>sufficiently </a:t>
            </a:r>
            <a:r>
              <a:rPr dirty="0" sz="3200" spc="-15">
                <a:latin typeface="Carlito"/>
                <a:cs typeface="Carlito"/>
              </a:rPr>
              <a:t>motivated </a:t>
            </a:r>
            <a:r>
              <a:rPr dirty="0" sz="3200" spc="-20">
                <a:latin typeface="Carlito"/>
                <a:cs typeface="Carlito"/>
              </a:rPr>
              <a:t>to </a:t>
            </a:r>
            <a:r>
              <a:rPr dirty="0" sz="3200">
                <a:latin typeface="Carlito"/>
                <a:cs typeface="Carlito"/>
              </a:rPr>
              <a:t>advice</a:t>
            </a:r>
            <a:r>
              <a:rPr dirty="0" sz="3200" spc="45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it.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4541" y="441782"/>
            <a:ext cx="353631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0"/>
              <a:t>Market</a:t>
            </a:r>
            <a:r>
              <a:rPr dirty="0" spc="-75"/>
              <a:t> </a:t>
            </a:r>
            <a:r>
              <a:rPr dirty="0" spc="-20"/>
              <a:t>mavens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7431405" cy="285496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Special </a:t>
            </a:r>
            <a:r>
              <a:rPr dirty="0" sz="3200" spc="-15">
                <a:latin typeface="Carlito"/>
                <a:cs typeface="Carlito"/>
              </a:rPr>
              <a:t>category </a:t>
            </a:r>
            <a:r>
              <a:rPr dirty="0" sz="3200" spc="-5">
                <a:latin typeface="Carlito"/>
                <a:cs typeface="Carlito"/>
              </a:rPr>
              <a:t>of </a:t>
            </a:r>
            <a:r>
              <a:rPr dirty="0" sz="3200" spc="-10">
                <a:latin typeface="Carlito"/>
                <a:cs typeface="Carlito"/>
              </a:rPr>
              <a:t>consumer </a:t>
            </a:r>
            <a:r>
              <a:rPr dirty="0" sz="3200" spc="-40">
                <a:latin typeface="Carlito"/>
                <a:cs typeface="Carlito"/>
              </a:rPr>
              <a:t>influencer.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latin typeface="Carlito"/>
                <a:cs typeface="Carlito"/>
              </a:rPr>
              <a:t>Posses </a:t>
            </a:r>
            <a:r>
              <a:rPr dirty="0" sz="3200">
                <a:latin typeface="Carlito"/>
                <a:cs typeface="Carlito"/>
              </a:rPr>
              <a:t>a wide </a:t>
            </a:r>
            <a:r>
              <a:rPr dirty="0" sz="3200" spc="-20">
                <a:latin typeface="Carlito"/>
                <a:cs typeface="Carlito"/>
              </a:rPr>
              <a:t>range </a:t>
            </a:r>
            <a:r>
              <a:rPr dirty="0" sz="3200">
                <a:latin typeface="Carlito"/>
                <a:cs typeface="Carlito"/>
              </a:rPr>
              <a:t>of </a:t>
            </a:r>
            <a:r>
              <a:rPr dirty="0" sz="3200" spc="-15">
                <a:latin typeface="Carlito"/>
                <a:cs typeface="Carlito"/>
              </a:rPr>
              <a:t>information </a:t>
            </a:r>
            <a:r>
              <a:rPr dirty="0" sz="3200">
                <a:latin typeface="Carlito"/>
                <a:cs typeface="Carlito"/>
              </a:rPr>
              <a:t>about  </a:t>
            </a:r>
            <a:r>
              <a:rPr dirty="0" sz="3200" spc="-25">
                <a:latin typeface="Carlito"/>
                <a:cs typeface="Carlito"/>
              </a:rPr>
              <a:t>different </a:t>
            </a:r>
            <a:r>
              <a:rPr dirty="0" sz="3200" spc="-5">
                <a:latin typeface="Carlito"/>
                <a:cs typeface="Carlito"/>
              </a:rPr>
              <a:t>type </a:t>
            </a:r>
            <a:r>
              <a:rPr dirty="0" sz="3200">
                <a:latin typeface="Carlito"/>
                <a:cs typeface="Carlito"/>
              </a:rPr>
              <a:t>of </a:t>
            </a:r>
            <a:r>
              <a:rPr dirty="0" sz="3200" spc="-15">
                <a:latin typeface="Carlito"/>
                <a:cs typeface="Carlito"/>
              </a:rPr>
              <a:t>products, </a:t>
            </a:r>
            <a:r>
              <a:rPr dirty="0" sz="3200" spc="-20">
                <a:latin typeface="Carlito"/>
                <a:cs typeface="Carlito"/>
              </a:rPr>
              <a:t>retail </a:t>
            </a:r>
            <a:r>
              <a:rPr dirty="0" sz="3200" spc="-10">
                <a:latin typeface="Carlito"/>
                <a:cs typeface="Carlito"/>
              </a:rPr>
              <a:t>outlet</a:t>
            </a:r>
            <a:r>
              <a:rPr dirty="0" sz="3200" spc="95">
                <a:latin typeface="Carlito"/>
                <a:cs typeface="Carlito"/>
              </a:rPr>
              <a:t> </a:t>
            </a:r>
            <a:r>
              <a:rPr dirty="0" sz="3200" spc="-15">
                <a:latin typeface="Carlito"/>
                <a:cs typeface="Carlito"/>
              </a:rPr>
              <a:t>etc.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35">
                <a:latin typeface="Carlito"/>
                <a:cs typeface="Carlito"/>
              </a:rPr>
              <a:t>Like </a:t>
            </a:r>
            <a:r>
              <a:rPr dirty="0" sz="3200" spc="-25">
                <a:latin typeface="Carlito"/>
                <a:cs typeface="Carlito"/>
              </a:rPr>
              <a:t>to </a:t>
            </a:r>
            <a:r>
              <a:rPr dirty="0" sz="3200" spc="-5">
                <a:latin typeface="Carlito"/>
                <a:cs typeface="Carlito"/>
              </a:rPr>
              <a:t>shop </a:t>
            </a:r>
            <a:r>
              <a:rPr dirty="0" sz="3200">
                <a:latin typeface="Carlito"/>
                <a:cs typeface="Carlito"/>
              </a:rPr>
              <a:t>and </a:t>
            </a:r>
            <a:r>
              <a:rPr dirty="0" sz="3200" spc="-15">
                <a:latin typeface="Carlito"/>
                <a:cs typeface="Carlito"/>
              </a:rPr>
              <a:t>share</a:t>
            </a:r>
            <a:r>
              <a:rPr dirty="0" sz="3200" spc="75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shopping.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rlito"/>
                <a:cs typeface="Carlito"/>
              </a:rPr>
              <a:t>Not </a:t>
            </a:r>
            <a:r>
              <a:rPr dirty="0" sz="3200" spc="-5">
                <a:latin typeface="Carlito"/>
                <a:cs typeface="Carlito"/>
              </a:rPr>
              <a:t>primarily concerned with</a:t>
            </a:r>
            <a:r>
              <a:rPr dirty="0" sz="3200" spc="-20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price.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2141" y="441782"/>
            <a:ext cx="3837304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Personality</a:t>
            </a:r>
            <a:r>
              <a:rPr dirty="0" spc="-110"/>
              <a:t> </a:t>
            </a:r>
            <a:r>
              <a:rPr dirty="0" spc="-15"/>
              <a:t>traits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730490" cy="4416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dirty="0"/>
              <a:t>	</a:t>
            </a:r>
            <a:r>
              <a:rPr dirty="0" sz="3200" spc="-15">
                <a:latin typeface="Carlito"/>
                <a:cs typeface="Carlito"/>
              </a:rPr>
              <a:t>Personality </a:t>
            </a:r>
            <a:r>
              <a:rPr dirty="0" sz="3200" spc="-10">
                <a:latin typeface="Carlito"/>
                <a:cs typeface="Carlito"/>
              </a:rPr>
              <a:t>traits that </a:t>
            </a:r>
            <a:r>
              <a:rPr dirty="0" sz="3200" spc="-25">
                <a:latin typeface="Carlito"/>
                <a:cs typeface="Carlito"/>
              </a:rPr>
              <a:t>have </a:t>
            </a:r>
            <a:r>
              <a:rPr dirty="0" sz="3200" spc="-5">
                <a:latin typeface="Carlito"/>
                <a:cs typeface="Carlito"/>
              </a:rPr>
              <a:t>been </a:t>
            </a:r>
            <a:r>
              <a:rPr dirty="0" sz="3200" spc="-10">
                <a:latin typeface="Carlito"/>
                <a:cs typeface="Carlito"/>
              </a:rPr>
              <a:t>useful </a:t>
            </a:r>
            <a:r>
              <a:rPr dirty="0" sz="3200">
                <a:latin typeface="Carlito"/>
                <a:cs typeface="Carlito"/>
              </a:rPr>
              <a:t>in  </a:t>
            </a:r>
            <a:r>
              <a:rPr dirty="0" sz="3200" spc="-20">
                <a:latin typeface="Carlito"/>
                <a:cs typeface="Carlito"/>
              </a:rPr>
              <a:t>differentiating </a:t>
            </a:r>
            <a:r>
              <a:rPr dirty="0" sz="3200" spc="-5">
                <a:latin typeface="Carlito"/>
                <a:cs typeface="Carlito"/>
              </a:rPr>
              <a:t>consumer </a:t>
            </a:r>
            <a:r>
              <a:rPr dirty="0" sz="3200" spc="-20">
                <a:latin typeface="Carlito"/>
                <a:cs typeface="Carlito"/>
              </a:rPr>
              <a:t>innovators </a:t>
            </a:r>
            <a:r>
              <a:rPr dirty="0" sz="3200">
                <a:latin typeface="Carlito"/>
                <a:cs typeface="Carlito"/>
              </a:rPr>
              <a:t>and </a:t>
            </a:r>
            <a:r>
              <a:rPr dirty="0" sz="3200" spc="-5">
                <a:latin typeface="Carlito"/>
                <a:cs typeface="Carlito"/>
              </a:rPr>
              <a:t>non  </a:t>
            </a:r>
            <a:r>
              <a:rPr dirty="0" sz="3200" spc="-20">
                <a:latin typeface="Carlito"/>
                <a:cs typeface="Carlito"/>
              </a:rPr>
              <a:t>innovators</a:t>
            </a:r>
            <a:r>
              <a:rPr dirty="0" sz="3200" spc="-5">
                <a:latin typeface="Carlito"/>
                <a:cs typeface="Carlito"/>
              </a:rPr>
              <a:t> include: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Consumer </a:t>
            </a:r>
            <a:r>
              <a:rPr dirty="0" sz="3200" spc="-10">
                <a:latin typeface="Carlito"/>
                <a:cs typeface="Carlito"/>
              </a:rPr>
              <a:t>innovativeness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Dogmatism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Social</a:t>
            </a:r>
            <a:r>
              <a:rPr dirty="0" sz="3200" spc="-25">
                <a:latin typeface="Carlito"/>
                <a:cs typeface="Carlito"/>
              </a:rPr>
              <a:t> </a:t>
            </a:r>
            <a:r>
              <a:rPr dirty="0" sz="3200" spc="-10">
                <a:latin typeface="Carlito"/>
                <a:cs typeface="Carlito"/>
              </a:rPr>
              <a:t>character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3200">
                <a:latin typeface="Carlito"/>
                <a:cs typeface="Carlito"/>
              </a:rPr>
              <a:t>Need </a:t>
            </a:r>
            <a:r>
              <a:rPr dirty="0" sz="3200" spc="-30">
                <a:latin typeface="Carlito"/>
                <a:cs typeface="Carlito"/>
              </a:rPr>
              <a:t>for</a:t>
            </a:r>
            <a:r>
              <a:rPr dirty="0" sz="3200" spc="-45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uniqueness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Optimum </a:t>
            </a:r>
            <a:r>
              <a:rPr dirty="0" sz="3200" spc="-10">
                <a:latin typeface="Carlito"/>
                <a:cs typeface="Carlito"/>
              </a:rPr>
              <a:t>stimulation</a:t>
            </a:r>
            <a:r>
              <a:rPr dirty="0" sz="3200" spc="60">
                <a:latin typeface="Carlito"/>
                <a:cs typeface="Carlito"/>
              </a:rPr>
              <a:t> </a:t>
            </a:r>
            <a:r>
              <a:rPr dirty="0" sz="3200" spc="-10">
                <a:latin typeface="Carlito"/>
                <a:cs typeface="Carlito"/>
              </a:rPr>
              <a:t>level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8328"/>
            <a:ext cx="9144000" cy="6449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1873" y="441782"/>
            <a:ext cx="508508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What </a:t>
            </a:r>
            <a:r>
              <a:rPr dirty="0"/>
              <a:t>is</a:t>
            </a:r>
            <a:r>
              <a:rPr dirty="0" spc="-45"/>
              <a:t> </a:t>
            </a:r>
            <a:r>
              <a:rPr dirty="0" spc="-10"/>
              <a:t>Innovation???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444" y="1262633"/>
            <a:ext cx="5236845" cy="2950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229235">
              <a:lnSpc>
                <a:spcPct val="100000"/>
              </a:lnSpc>
              <a:spcBef>
                <a:spcPts val="105"/>
              </a:spcBef>
            </a:pPr>
            <a:r>
              <a:rPr dirty="0" sz="3200" spc="-30">
                <a:latin typeface="Carlito"/>
                <a:cs typeface="Carlito"/>
              </a:rPr>
              <a:t>Transformation </a:t>
            </a:r>
            <a:r>
              <a:rPr dirty="0" sz="3200">
                <a:latin typeface="Carlito"/>
                <a:cs typeface="Carlito"/>
              </a:rPr>
              <a:t>of an idea </a:t>
            </a:r>
            <a:r>
              <a:rPr dirty="0" sz="3200" spc="-20">
                <a:latin typeface="Carlito"/>
                <a:cs typeface="Carlito"/>
              </a:rPr>
              <a:t>into  </a:t>
            </a:r>
            <a:r>
              <a:rPr dirty="0" sz="3200" spc="-5">
                <a:latin typeface="Carlito"/>
                <a:cs typeface="Carlito"/>
              </a:rPr>
              <a:t>something</a:t>
            </a:r>
            <a:r>
              <a:rPr dirty="0" sz="3200" spc="-10">
                <a:latin typeface="Carlito"/>
                <a:cs typeface="Carlito"/>
              </a:rPr>
              <a:t> useful.</a:t>
            </a:r>
            <a:endParaRPr sz="32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dirty="0" sz="3200" spc="-10">
                <a:latin typeface="Carlito"/>
                <a:cs typeface="Carlito"/>
              </a:rPr>
              <a:t>There </a:t>
            </a:r>
            <a:r>
              <a:rPr dirty="0" sz="3200" spc="-15">
                <a:latin typeface="Carlito"/>
                <a:cs typeface="Carlito"/>
              </a:rPr>
              <a:t>are </a:t>
            </a:r>
            <a:r>
              <a:rPr dirty="0" sz="3200" spc="-10">
                <a:latin typeface="Carlito"/>
                <a:cs typeface="Carlito"/>
              </a:rPr>
              <a:t>two </a:t>
            </a:r>
            <a:r>
              <a:rPr dirty="0" sz="3200" spc="-25">
                <a:latin typeface="Carlito"/>
                <a:cs typeface="Carlito"/>
              </a:rPr>
              <a:t>different </a:t>
            </a:r>
            <a:r>
              <a:rPr dirty="0" sz="3200" spc="-5">
                <a:latin typeface="Carlito"/>
                <a:cs typeface="Carlito"/>
              </a:rPr>
              <a:t>kinds of  </a:t>
            </a:r>
            <a:r>
              <a:rPr dirty="0" sz="3200" spc="-10">
                <a:latin typeface="Carlito"/>
                <a:cs typeface="Carlito"/>
              </a:rPr>
              <a:t>innovations</a:t>
            </a:r>
            <a:endParaRPr sz="3200">
              <a:latin typeface="Carlito"/>
              <a:cs typeface="Carlito"/>
            </a:endParaRPr>
          </a:p>
          <a:p>
            <a:pPr marL="321945" indent="-309880">
              <a:lnSpc>
                <a:spcPts val="3829"/>
              </a:lnSpc>
              <a:buSzPct val="96875"/>
              <a:buAutoNum type="arabicPeriod"/>
              <a:tabLst>
                <a:tab pos="322580" algn="l"/>
              </a:tabLst>
            </a:pPr>
            <a:r>
              <a:rPr dirty="0" sz="3200" spc="-10">
                <a:latin typeface="Carlito"/>
                <a:cs typeface="Carlito"/>
              </a:rPr>
              <a:t>New</a:t>
            </a:r>
            <a:r>
              <a:rPr dirty="0" sz="3200" spc="-20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things</a:t>
            </a:r>
            <a:endParaRPr sz="3200">
              <a:latin typeface="Carlito"/>
              <a:cs typeface="Carlito"/>
            </a:endParaRPr>
          </a:p>
          <a:p>
            <a:pPr marL="322580" indent="-310515">
              <a:lnSpc>
                <a:spcPts val="3829"/>
              </a:lnSpc>
              <a:buSzPct val="96875"/>
              <a:buAutoNum type="arabicPeriod"/>
              <a:tabLst>
                <a:tab pos="323215" algn="l"/>
              </a:tabLst>
            </a:pPr>
            <a:r>
              <a:rPr dirty="0" sz="3200" spc="-10">
                <a:latin typeface="Carlito"/>
                <a:cs typeface="Carlito"/>
              </a:rPr>
              <a:t>Development </a:t>
            </a:r>
            <a:r>
              <a:rPr dirty="0" sz="3200">
                <a:latin typeface="Carlito"/>
                <a:cs typeface="Carlito"/>
              </a:rPr>
              <a:t>of </a:t>
            </a:r>
            <a:r>
              <a:rPr dirty="0" sz="3200" spc="-10">
                <a:latin typeface="Carlito"/>
                <a:cs typeface="Carlito"/>
              </a:rPr>
              <a:t>new</a:t>
            </a:r>
            <a:r>
              <a:rPr dirty="0" sz="3200" spc="-20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things</a:t>
            </a:r>
            <a:r>
              <a:rPr dirty="0" sz="2800" spc="-5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81600" y="4302137"/>
            <a:ext cx="3733800" cy="20125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4733" y="441782"/>
            <a:ext cx="349821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Change</a:t>
            </a:r>
            <a:r>
              <a:rPr dirty="0" spc="-75"/>
              <a:t> </a:t>
            </a:r>
            <a:r>
              <a:rPr dirty="0" spc="-10"/>
              <a:t>leaders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8017509" cy="441579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Also </a:t>
            </a:r>
            <a:r>
              <a:rPr dirty="0" sz="3200" spc="-10">
                <a:latin typeface="Carlito"/>
                <a:cs typeface="Carlito"/>
              </a:rPr>
              <a:t>know </a:t>
            </a:r>
            <a:r>
              <a:rPr dirty="0" sz="3200">
                <a:latin typeface="Carlito"/>
                <a:cs typeface="Carlito"/>
              </a:rPr>
              <a:t>as </a:t>
            </a:r>
            <a:r>
              <a:rPr dirty="0" sz="3200" spc="-5">
                <a:latin typeface="Carlito"/>
                <a:cs typeface="Carlito"/>
              </a:rPr>
              <a:t>high-tech</a:t>
            </a:r>
            <a:r>
              <a:rPr dirty="0" sz="3200" spc="5">
                <a:latin typeface="Carlito"/>
                <a:cs typeface="Carlito"/>
              </a:rPr>
              <a:t> </a:t>
            </a:r>
            <a:r>
              <a:rPr dirty="0" sz="3200" spc="-20">
                <a:latin typeface="Carlito"/>
                <a:cs typeface="Carlito"/>
              </a:rPr>
              <a:t>innovators.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Such individuals </a:t>
            </a:r>
            <a:r>
              <a:rPr dirty="0" sz="3200" spc="-10">
                <a:latin typeface="Carlito"/>
                <a:cs typeface="Carlito"/>
              </a:rPr>
              <a:t>tend </a:t>
            </a:r>
            <a:r>
              <a:rPr dirty="0" sz="3200" spc="-20">
                <a:latin typeface="Carlito"/>
                <a:cs typeface="Carlito"/>
              </a:rPr>
              <a:t>to </a:t>
            </a:r>
            <a:r>
              <a:rPr dirty="0" sz="3200" spc="-10">
                <a:latin typeface="Carlito"/>
                <a:cs typeface="Carlito"/>
              </a:rPr>
              <a:t>embrace </a:t>
            </a:r>
            <a:r>
              <a:rPr dirty="0" sz="3200">
                <a:latin typeface="Carlito"/>
                <a:cs typeface="Carlito"/>
              </a:rPr>
              <a:t>and  </a:t>
            </a:r>
            <a:r>
              <a:rPr dirty="0" sz="3200" spc="-15">
                <a:latin typeface="Carlito"/>
                <a:cs typeface="Carlito"/>
              </a:rPr>
              <a:t>popularize many </a:t>
            </a:r>
            <a:r>
              <a:rPr dirty="0" sz="3200" spc="-5">
                <a:latin typeface="Carlito"/>
                <a:cs typeface="Carlito"/>
              </a:rPr>
              <a:t>of the </a:t>
            </a:r>
            <a:r>
              <a:rPr dirty="0" sz="3200" spc="-10">
                <a:latin typeface="Carlito"/>
                <a:cs typeface="Carlito"/>
              </a:rPr>
              <a:t>innovation that </a:t>
            </a:r>
            <a:r>
              <a:rPr dirty="0" sz="3200" spc="-15">
                <a:latin typeface="Carlito"/>
                <a:cs typeface="Carlito"/>
              </a:rPr>
              <a:t>are  </a:t>
            </a:r>
            <a:r>
              <a:rPr dirty="0" sz="3200" spc="-10">
                <a:latin typeface="Carlito"/>
                <a:cs typeface="Carlito"/>
              </a:rPr>
              <a:t>ultimately </a:t>
            </a:r>
            <a:r>
              <a:rPr dirty="0" sz="3200" spc="-25">
                <a:latin typeface="Carlito"/>
                <a:cs typeface="Carlito"/>
              </a:rPr>
              <a:t>excepted </a:t>
            </a:r>
            <a:r>
              <a:rPr dirty="0" sz="3200" spc="-10">
                <a:latin typeface="Carlito"/>
                <a:cs typeface="Carlito"/>
              </a:rPr>
              <a:t>by </a:t>
            </a:r>
            <a:r>
              <a:rPr dirty="0" sz="3200">
                <a:latin typeface="Carlito"/>
                <a:cs typeface="Carlito"/>
              </a:rPr>
              <a:t>mane </a:t>
            </a:r>
            <a:r>
              <a:rPr dirty="0" sz="3200" spc="-15">
                <a:latin typeface="Carlito"/>
                <a:cs typeface="Carlito"/>
              </a:rPr>
              <a:t>frame  </a:t>
            </a:r>
            <a:r>
              <a:rPr dirty="0" sz="3200" spc="-10">
                <a:latin typeface="Carlito"/>
                <a:cs typeface="Carlito"/>
              </a:rPr>
              <a:t>population </a:t>
            </a:r>
            <a:r>
              <a:rPr dirty="0" sz="3200" spc="-5">
                <a:latin typeface="Carlito"/>
                <a:cs typeface="Carlito"/>
              </a:rPr>
              <a:t>such </a:t>
            </a:r>
            <a:r>
              <a:rPr dirty="0" sz="3200">
                <a:latin typeface="Carlito"/>
                <a:cs typeface="Carlito"/>
              </a:rPr>
              <a:t>as </a:t>
            </a:r>
            <a:r>
              <a:rPr dirty="0" sz="3200" spc="-40">
                <a:latin typeface="Carlito"/>
                <a:cs typeface="Carlito"/>
              </a:rPr>
              <a:t>computer, </a:t>
            </a:r>
            <a:r>
              <a:rPr dirty="0" sz="3200" spc="-30">
                <a:latin typeface="Carlito"/>
                <a:cs typeface="Carlito"/>
              </a:rPr>
              <a:t>fax </a:t>
            </a:r>
            <a:r>
              <a:rPr dirty="0" sz="3200">
                <a:latin typeface="Carlito"/>
                <a:cs typeface="Carlito"/>
              </a:rPr>
              <a:t>machine</a:t>
            </a:r>
            <a:r>
              <a:rPr dirty="0" sz="3200" spc="95">
                <a:latin typeface="Carlito"/>
                <a:cs typeface="Carlito"/>
              </a:rPr>
              <a:t> </a:t>
            </a:r>
            <a:r>
              <a:rPr dirty="0" sz="3200" spc="-15">
                <a:latin typeface="Carlito"/>
                <a:cs typeface="Carlito"/>
              </a:rPr>
              <a:t>etc.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rlito"/>
                <a:cs typeface="Carlito"/>
              </a:rPr>
              <a:t>They </a:t>
            </a:r>
            <a:r>
              <a:rPr dirty="0" sz="3200" spc="-20">
                <a:latin typeface="Carlito"/>
                <a:cs typeface="Carlito"/>
              </a:rPr>
              <a:t>fall into </a:t>
            </a:r>
            <a:r>
              <a:rPr dirty="0" sz="3200" spc="-10">
                <a:latin typeface="Carlito"/>
                <a:cs typeface="Carlito"/>
              </a:rPr>
              <a:t>two distinct</a:t>
            </a:r>
            <a:r>
              <a:rPr dirty="0" sz="3200" spc="80">
                <a:latin typeface="Carlito"/>
                <a:cs typeface="Carlito"/>
              </a:rPr>
              <a:t> </a:t>
            </a:r>
            <a:r>
              <a:rPr dirty="0" sz="3200" spc="-10">
                <a:latin typeface="Carlito"/>
                <a:cs typeface="Carlito"/>
              </a:rPr>
              <a:t>group:</a:t>
            </a:r>
            <a:endParaRPr sz="3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40">
                <a:latin typeface="Carlito"/>
                <a:cs typeface="Carlito"/>
              </a:rPr>
              <a:t>Younger</a:t>
            </a:r>
            <a:r>
              <a:rPr dirty="0" sz="3200" spc="-25">
                <a:latin typeface="Carlito"/>
                <a:cs typeface="Carlito"/>
              </a:rPr>
              <a:t> </a:t>
            </a:r>
            <a:r>
              <a:rPr dirty="0" sz="3200" spc="-15">
                <a:latin typeface="Carlito"/>
                <a:cs typeface="Carlito"/>
              </a:rPr>
              <a:t>group</a:t>
            </a:r>
            <a:endParaRPr sz="3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5">
                <a:latin typeface="Carlito"/>
                <a:cs typeface="Carlito"/>
              </a:rPr>
              <a:t>Middle-aged </a:t>
            </a:r>
            <a:r>
              <a:rPr dirty="0" sz="3200" spc="-15">
                <a:latin typeface="Carlito"/>
                <a:cs typeface="Carlito"/>
              </a:rPr>
              <a:t>group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7717" y="441782"/>
            <a:ext cx="298958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Technophiles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29245" cy="31330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45847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Those </a:t>
            </a:r>
            <a:r>
              <a:rPr dirty="0" sz="3200">
                <a:latin typeface="Carlito"/>
                <a:cs typeface="Carlito"/>
              </a:rPr>
              <a:t>individuals who </a:t>
            </a:r>
            <a:r>
              <a:rPr dirty="0" sz="3200" spc="-10">
                <a:latin typeface="Carlito"/>
                <a:cs typeface="Carlito"/>
              </a:rPr>
              <a:t>purchase  </a:t>
            </a:r>
            <a:r>
              <a:rPr dirty="0" sz="3200" spc="-5">
                <a:latin typeface="Carlito"/>
                <a:cs typeface="Carlito"/>
              </a:rPr>
              <a:t>technologically advance </a:t>
            </a:r>
            <a:r>
              <a:rPr dirty="0" sz="3200" spc="-10">
                <a:latin typeface="Carlito"/>
                <a:cs typeface="Carlito"/>
              </a:rPr>
              <a:t>product </a:t>
            </a:r>
            <a:r>
              <a:rPr dirty="0" sz="3200" spc="-5">
                <a:latin typeface="Carlito"/>
                <a:cs typeface="Carlito"/>
              </a:rPr>
              <a:t>soon </a:t>
            </a:r>
            <a:r>
              <a:rPr dirty="0" sz="3200" spc="-20">
                <a:latin typeface="Carlito"/>
                <a:cs typeface="Carlito"/>
              </a:rPr>
              <a:t>after  </a:t>
            </a:r>
            <a:r>
              <a:rPr dirty="0" sz="3200" spc="-5">
                <a:latin typeface="Carlito"/>
                <a:cs typeface="Carlito"/>
              </a:rPr>
              <a:t>their </a:t>
            </a:r>
            <a:r>
              <a:rPr dirty="0" sz="3200" spc="-25">
                <a:latin typeface="Carlito"/>
                <a:cs typeface="Carlito"/>
              </a:rPr>
              <a:t>market</a:t>
            </a:r>
            <a:r>
              <a:rPr dirty="0" sz="3200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debut.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rlito"/>
                <a:cs typeface="Carlito"/>
              </a:rPr>
              <a:t>They tend </a:t>
            </a:r>
            <a:r>
              <a:rPr dirty="0" sz="3200" spc="-20">
                <a:latin typeface="Carlito"/>
                <a:cs typeface="Carlito"/>
              </a:rPr>
              <a:t>to </a:t>
            </a:r>
            <a:r>
              <a:rPr dirty="0" sz="3200" spc="-5">
                <a:latin typeface="Carlito"/>
                <a:cs typeface="Carlito"/>
              </a:rPr>
              <a:t>be </a:t>
            </a:r>
            <a:r>
              <a:rPr dirty="0" sz="3200" spc="-10">
                <a:latin typeface="Carlito"/>
                <a:cs typeface="Carlito"/>
              </a:rPr>
              <a:t>technically </a:t>
            </a:r>
            <a:r>
              <a:rPr dirty="0" sz="3200">
                <a:latin typeface="Carlito"/>
                <a:cs typeface="Carlito"/>
              </a:rPr>
              <a:t>curious</a:t>
            </a:r>
            <a:r>
              <a:rPr dirty="0" sz="3200" spc="50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people.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ts val="3720"/>
              </a:lnSpc>
              <a:spcBef>
                <a:spcPts val="9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These </a:t>
            </a:r>
            <a:r>
              <a:rPr dirty="0" sz="3200" spc="-15">
                <a:latin typeface="Carlito"/>
                <a:cs typeface="Carlito"/>
              </a:rPr>
              <a:t>consumers are </a:t>
            </a:r>
            <a:r>
              <a:rPr dirty="0" sz="3200" spc="-5">
                <a:latin typeface="Carlito"/>
                <a:cs typeface="Carlito"/>
              </a:rPr>
              <a:t>typically </a:t>
            </a:r>
            <a:r>
              <a:rPr dirty="0" sz="3200" spc="-45">
                <a:latin typeface="Carlito"/>
                <a:cs typeface="Carlito"/>
              </a:rPr>
              <a:t>younger, </a:t>
            </a:r>
            <a:r>
              <a:rPr dirty="0" sz="3200" spc="-20">
                <a:latin typeface="Carlito"/>
                <a:cs typeface="Carlito"/>
              </a:rPr>
              <a:t>better  </a:t>
            </a:r>
            <a:r>
              <a:rPr dirty="0" sz="3200" spc="-10">
                <a:latin typeface="Carlito"/>
                <a:cs typeface="Carlito"/>
              </a:rPr>
              <a:t>educated </a:t>
            </a:r>
            <a:r>
              <a:rPr dirty="0" sz="3200">
                <a:latin typeface="Carlito"/>
                <a:cs typeface="Carlito"/>
              </a:rPr>
              <a:t>and </a:t>
            </a:r>
            <a:r>
              <a:rPr dirty="0" sz="3200" spc="-10">
                <a:latin typeface="Carlito"/>
                <a:cs typeface="Carlito"/>
              </a:rPr>
              <a:t>more</a:t>
            </a:r>
            <a:r>
              <a:rPr dirty="0" sz="3200" spc="-15">
                <a:latin typeface="Carlito"/>
                <a:cs typeface="Carlito"/>
              </a:rPr>
              <a:t> affluent.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7197" y="441782"/>
            <a:ext cx="523494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Managerial</a:t>
            </a:r>
            <a:r>
              <a:rPr dirty="0" spc="-50"/>
              <a:t> </a:t>
            </a:r>
            <a:r>
              <a:rPr dirty="0" spc="-10"/>
              <a:t>application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5214620" cy="178181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latin typeface="Carlito"/>
                <a:cs typeface="Carlito"/>
              </a:rPr>
              <a:t>Marketing</a:t>
            </a:r>
            <a:r>
              <a:rPr dirty="0" sz="3200" spc="-10">
                <a:latin typeface="Carlito"/>
                <a:cs typeface="Carlito"/>
              </a:rPr>
              <a:t> </a:t>
            </a:r>
            <a:r>
              <a:rPr dirty="0" sz="3200" spc="-15">
                <a:latin typeface="Carlito"/>
                <a:cs typeface="Carlito"/>
              </a:rPr>
              <a:t>research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rlito"/>
                <a:cs typeface="Carlito"/>
              </a:rPr>
              <a:t>Development </a:t>
            </a:r>
            <a:r>
              <a:rPr dirty="0" sz="3200">
                <a:latin typeface="Carlito"/>
                <a:cs typeface="Carlito"/>
              </a:rPr>
              <a:t>of </a:t>
            </a:r>
            <a:r>
              <a:rPr dirty="0" sz="3200" spc="-10">
                <a:latin typeface="Carlito"/>
                <a:cs typeface="Carlito"/>
              </a:rPr>
              <a:t>new</a:t>
            </a:r>
            <a:r>
              <a:rPr dirty="0" sz="3200" spc="-25">
                <a:latin typeface="Carlito"/>
                <a:cs typeface="Carlito"/>
              </a:rPr>
              <a:t> </a:t>
            </a:r>
            <a:r>
              <a:rPr dirty="0" sz="3200" spc="-15">
                <a:latin typeface="Carlito"/>
                <a:cs typeface="Carlito"/>
              </a:rPr>
              <a:t>product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20">
                <a:latin typeface="Carlito"/>
                <a:cs typeface="Carlito"/>
              </a:rPr>
              <a:t>Reviews </a:t>
            </a:r>
            <a:r>
              <a:rPr dirty="0" sz="3200" spc="-5">
                <a:latin typeface="Carlito"/>
                <a:cs typeface="Carlito"/>
              </a:rPr>
              <a:t>of</a:t>
            </a:r>
            <a:r>
              <a:rPr dirty="0" sz="3200" spc="-40">
                <a:latin typeface="Carlito"/>
                <a:cs typeface="Carlito"/>
              </a:rPr>
              <a:t> </a:t>
            </a:r>
            <a:r>
              <a:rPr dirty="0" sz="3200" spc="-10">
                <a:latin typeface="Carlito"/>
                <a:cs typeface="Carlito"/>
              </a:rPr>
              <a:t>product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0890" y="441782"/>
            <a:ext cx="252793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75"/>
              <a:t>R</a:t>
            </a:r>
            <a:r>
              <a:rPr dirty="0" spc="-30"/>
              <a:t>e</a:t>
            </a:r>
            <a:r>
              <a:rPr dirty="0" spc="-110"/>
              <a:t>f</a:t>
            </a:r>
            <a:r>
              <a:rPr dirty="0"/>
              <a:t>e</a:t>
            </a:r>
            <a:r>
              <a:rPr dirty="0" spc="-60"/>
              <a:t>r</a:t>
            </a:r>
            <a:r>
              <a:rPr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795895" cy="3148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27685" marR="238760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5">
                <a:latin typeface="Carlito"/>
                <a:cs typeface="Carlito"/>
              </a:rPr>
              <a:t>Consumer Behaviour </a:t>
            </a:r>
            <a:r>
              <a:rPr dirty="0" sz="3200" spc="-15">
                <a:latin typeface="Carlito"/>
                <a:cs typeface="Carlito"/>
              </a:rPr>
              <a:t>by </a:t>
            </a:r>
            <a:r>
              <a:rPr dirty="0" sz="3200" spc="-5">
                <a:latin typeface="Carlito"/>
                <a:cs typeface="Carlito"/>
              </a:rPr>
              <a:t>Leon </a:t>
            </a:r>
            <a:r>
              <a:rPr dirty="0" sz="3200">
                <a:latin typeface="Carlito"/>
                <a:cs typeface="Carlito"/>
              </a:rPr>
              <a:t>G. </a:t>
            </a:r>
            <a:r>
              <a:rPr dirty="0" sz="3200" spc="-10">
                <a:latin typeface="Carlito"/>
                <a:cs typeface="Carlito"/>
              </a:rPr>
              <a:t>Schiffman  </a:t>
            </a:r>
            <a:r>
              <a:rPr dirty="0" sz="3200">
                <a:latin typeface="Carlito"/>
                <a:cs typeface="Carlito"/>
              </a:rPr>
              <a:t>and </a:t>
            </a:r>
            <a:r>
              <a:rPr dirty="0" sz="3200" spc="-5">
                <a:latin typeface="Carlito"/>
                <a:cs typeface="Carlito"/>
              </a:rPr>
              <a:t>Lesile </a:t>
            </a:r>
            <a:r>
              <a:rPr dirty="0" sz="3200" spc="-15">
                <a:latin typeface="Carlito"/>
                <a:cs typeface="Carlito"/>
              </a:rPr>
              <a:t>Lazar</a:t>
            </a:r>
            <a:r>
              <a:rPr dirty="0" sz="3200" spc="-10">
                <a:latin typeface="Carlito"/>
                <a:cs typeface="Carlito"/>
              </a:rPr>
              <a:t> Kanuk.</a:t>
            </a:r>
            <a:endParaRPr sz="3200">
              <a:latin typeface="Carlito"/>
              <a:cs typeface="Carlito"/>
            </a:endParaRPr>
          </a:p>
          <a:p>
            <a:pPr marL="527685" marR="2119630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15">
                <a:latin typeface="Carlito"/>
                <a:cs typeface="Carlito"/>
              </a:rPr>
              <a:t>Marketing </a:t>
            </a:r>
            <a:r>
              <a:rPr dirty="0" sz="3200" spc="-10">
                <a:latin typeface="Carlito"/>
                <a:cs typeface="Carlito"/>
              </a:rPr>
              <a:t>Innovation by Davila  Estein,Shelton</a:t>
            </a:r>
            <a:endParaRPr sz="3200">
              <a:latin typeface="Carlito"/>
              <a:cs typeface="Carlito"/>
            </a:endParaRPr>
          </a:p>
          <a:p>
            <a:pPr marL="527685" marR="5080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5">
                <a:latin typeface="Carlito"/>
                <a:cs typeface="Carlito"/>
              </a:rPr>
              <a:t>Consumer Behavior </a:t>
            </a:r>
            <a:r>
              <a:rPr dirty="0" sz="3200">
                <a:latin typeface="Carlito"/>
                <a:cs typeface="Carlito"/>
              </a:rPr>
              <a:t>in Indian </a:t>
            </a:r>
            <a:r>
              <a:rPr dirty="0" sz="3200" spc="-15">
                <a:latin typeface="Carlito"/>
                <a:cs typeface="Carlito"/>
              </a:rPr>
              <a:t>perspective </a:t>
            </a:r>
            <a:r>
              <a:rPr dirty="0" sz="3200" spc="-5">
                <a:latin typeface="Carlito"/>
                <a:cs typeface="Carlito"/>
              </a:rPr>
              <a:t>by  Suja</a:t>
            </a:r>
            <a:r>
              <a:rPr dirty="0" sz="3200" spc="-10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nair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7090" y="2396489"/>
            <a:ext cx="236918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Thank</a:t>
            </a:r>
            <a:r>
              <a:rPr dirty="0" spc="-80"/>
              <a:t> </a:t>
            </a:r>
            <a:r>
              <a:rPr dirty="0" spc="-25"/>
              <a:t>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3292" y="441782"/>
            <a:ext cx="522033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Diffusion </a:t>
            </a:r>
            <a:r>
              <a:rPr dirty="0"/>
              <a:t>of</a:t>
            </a:r>
            <a:r>
              <a:rPr dirty="0" spc="-85"/>
              <a:t> </a:t>
            </a:r>
            <a:r>
              <a:rPr dirty="0" spc="-10"/>
              <a:t>Innovation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90840" cy="37331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The </a:t>
            </a:r>
            <a:r>
              <a:rPr dirty="0" sz="3200" spc="-10">
                <a:latin typeface="Carlito"/>
                <a:cs typeface="Carlito"/>
              </a:rPr>
              <a:t>diffusion </a:t>
            </a:r>
            <a:r>
              <a:rPr dirty="0" sz="3200" spc="-5">
                <a:latin typeface="Carlito"/>
                <a:cs typeface="Carlito"/>
              </a:rPr>
              <a:t>of </a:t>
            </a:r>
            <a:r>
              <a:rPr dirty="0" sz="3200" spc="-10">
                <a:latin typeface="Carlito"/>
                <a:cs typeface="Carlito"/>
              </a:rPr>
              <a:t>innovations </a:t>
            </a:r>
            <a:r>
              <a:rPr dirty="0" sz="3200">
                <a:latin typeface="Carlito"/>
                <a:cs typeface="Carlito"/>
              </a:rPr>
              <a:t>theory </a:t>
            </a:r>
            <a:r>
              <a:rPr dirty="0" sz="3200" spc="-10">
                <a:latin typeface="Carlito"/>
                <a:cs typeface="Carlito"/>
              </a:rPr>
              <a:t>seeks </a:t>
            </a:r>
            <a:r>
              <a:rPr dirty="0" sz="3200" spc="-25">
                <a:latin typeface="Carlito"/>
                <a:cs typeface="Carlito"/>
              </a:rPr>
              <a:t>to  </a:t>
            </a:r>
            <a:r>
              <a:rPr dirty="0" sz="3200" spc="-10">
                <a:latin typeface="Carlito"/>
                <a:cs typeface="Carlito"/>
              </a:rPr>
              <a:t>explain </a:t>
            </a:r>
            <a:r>
              <a:rPr dirty="0" sz="3200">
                <a:latin typeface="Carlito"/>
                <a:cs typeface="Carlito"/>
              </a:rPr>
              <a:t>how and </a:t>
            </a:r>
            <a:r>
              <a:rPr dirty="0" sz="3200" spc="-20">
                <a:latin typeface="Carlito"/>
                <a:cs typeface="Carlito"/>
              </a:rPr>
              <a:t>why </a:t>
            </a:r>
            <a:r>
              <a:rPr dirty="0" sz="3200" spc="-10">
                <a:latin typeface="Carlito"/>
                <a:cs typeface="Carlito"/>
              </a:rPr>
              <a:t>new </a:t>
            </a:r>
            <a:r>
              <a:rPr dirty="0" sz="3200" spc="-5">
                <a:latin typeface="Carlito"/>
                <a:cs typeface="Carlito"/>
              </a:rPr>
              <a:t>ideas </a:t>
            </a:r>
            <a:r>
              <a:rPr dirty="0" sz="3200">
                <a:latin typeface="Carlito"/>
                <a:cs typeface="Carlito"/>
              </a:rPr>
              <a:t>and </a:t>
            </a:r>
            <a:r>
              <a:rPr dirty="0" sz="3200" spc="-10">
                <a:latin typeface="Carlito"/>
                <a:cs typeface="Carlito"/>
              </a:rPr>
              <a:t>practices  </a:t>
            </a:r>
            <a:r>
              <a:rPr dirty="0" sz="3200" spc="-15">
                <a:latin typeface="Carlito"/>
                <a:cs typeface="Carlito"/>
              </a:rPr>
              <a:t>are </a:t>
            </a:r>
            <a:r>
              <a:rPr dirty="0" sz="3200" spc="-10">
                <a:latin typeface="Carlito"/>
                <a:cs typeface="Carlito"/>
              </a:rPr>
              <a:t>adopted, </a:t>
            </a:r>
            <a:r>
              <a:rPr dirty="0" sz="3200">
                <a:latin typeface="Carlito"/>
                <a:cs typeface="Carlito"/>
              </a:rPr>
              <a:t>with timelines </a:t>
            </a:r>
            <a:r>
              <a:rPr dirty="0" sz="3200" spc="-10">
                <a:latin typeface="Carlito"/>
                <a:cs typeface="Carlito"/>
              </a:rPr>
              <a:t>potentially spread  </a:t>
            </a:r>
            <a:r>
              <a:rPr dirty="0" sz="3200" spc="-5">
                <a:latin typeface="Carlito"/>
                <a:cs typeface="Carlito"/>
              </a:rPr>
              <a:t>out </a:t>
            </a:r>
            <a:r>
              <a:rPr dirty="0" sz="3200" spc="-15">
                <a:latin typeface="Carlito"/>
                <a:cs typeface="Carlito"/>
              </a:rPr>
              <a:t>over </a:t>
            </a:r>
            <a:r>
              <a:rPr dirty="0" sz="3200">
                <a:latin typeface="Carlito"/>
                <a:cs typeface="Carlito"/>
              </a:rPr>
              <a:t>long</a:t>
            </a:r>
            <a:r>
              <a:rPr dirty="0" sz="3200" spc="5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periods.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rlito"/>
                <a:cs typeface="Carlito"/>
              </a:rPr>
              <a:t>It is </a:t>
            </a:r>
            <a:r>
              <a:rPr dirty="0" sz="3200" spc="-5">
                <a:latin typeface="Carlito"/>
                <a:cs typeface="Carlito"/>
              </a:rPr>
              <a:t>designed </a:t>
            </a:r>
            <a:r>
              <a:rPr dirty="0" sz="3200">
                <a:latin typeface="Carlito"/>
                <a:cs typeface="Carlito"/>
              </a:rPr>
              <a:t>in </a:t>
            </a:r>
            <a:r>
              <a:rPr dirty="0" sz="3200" spc="-10">
                <a:latin typeface="Carlito"/>
                <a:cs typeface="Carlito"/>
              </a:rPr>
              <a:t>two process:</a:t>
            </a:r>
            <a:endParaRPr sz="3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10">
                <a:latin typeface="Carlito"/>
                <a:cs typeface="Carlito"/>
              </a:rPr>
              <a:t>Diffusion</a:t>
            </a:r>
            <a:endParaRPr sz="3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5">
                <a:latin typeface="Carlito"/>
                <a:cs typeface="Carlito"/>
              </a:rPr>
              <a:t>Adoption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8760" y="441782"/>
            <a:ext cx="459105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Stages </a:t>
            </a:r>
            <a:r>
              <a:rPr dirty="0" spc="-10"/>
              <a:t>in</a:t>
            </a:r>
            <a:r>
              <a:rPr dirty="0" spc="-25"/>
              <a:t> </a:t>
            </a:r>
            <a:r>
              <a:rPr dirty="0" spc="-10"/>
              <a:t>innovation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2727325" cy="293687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20">
                <a:latin typeface="Carlito"/>
                <a:cs typeface="Carlito"/>
              </a:rPr>
              <a:t>Innovators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rlito"/>
                <a:cs typeface="Carlito"/>
              </a:rPr>
              <a:t>Early</a:t>
            </a:r>
            <a:r>
              <a:rPr dirty="0" sz="3200" spc="-95">
                <a:latin typeface="Carlito"/>
                <a:cs typeface="Carlito"/>
              </a:rPr>
              <a:t> </a:t>
            </a:r>
            <a:r>
              <a:rPr dirty="0" sz="3200" spc="-15">
                <a:latin typeface="Carlito"/>
                <a:cs typeface="Carlito"/>
              </a:rPr>
              <a:t>adopters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rlito"/>
                <a:cs typeface="Carlito"/>
              </a:rPr>
              <a:t>Early</a:t>
            </a:r>
            <a:r>
              <a:rPr dirty="0" sz="3200" spc="-110">
                <a:latin typeface="Carlito"/>
                <a:cs typeface="Carlito"/>
              </a:rPr>
              <a:t> </a:t>
            </a:r>
            <a:r>
              <a:rPr dirty="0" sz="3200">
                <a:latin typeface="Carlito"/>
                <a:cs typeface="Carlito"/>
              </a:rPr>
              <a:t>majority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20">
                <a:latin typeface="Carlito"/>
                <a:cs typeface="Carlito"/>
              </a:rPr>
              <a:t>Late</a:t>
            </a:r>
            <a:r>
              <a:rPr dirty="0" sz="3200" spc="-55">
                <a:latin typeface="Carlito"/>
                <a:cs typeface="Carlito"/>
              </a:rPr>
              <a:t> </a:t>
            </a:r>
            <a:r>
              <a:rPr dirty="0" sz="3200" spc="-5">
                <a:latin typeface="Carlito"/>
                <a:cs typeface="Carlito"/>
              </a:rPr>
              <a:t>majority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latin typeface="Carlito"/>
                <a:cs typeface="Carlito"/>
              </a:rPr>
              <a:t>Laggards.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0" y="3657600"/>
            <a:ext cx="5334000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The diffusion</a:t>
            </a:r>
            <a:r>
              <a:rPr dirty="0" spc="-65"/>
              <a:t> </a:t>
            </a:r>
            <a:r>
              <a:rPr dirty="0" spc="-10"/>
              <a:t>process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48650" cy="4658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3200" spc="-5" b="1">
                          <a:latin typeface="Carlito"/>
                          <a:cs typeface="Carlito"/>
                        </a:rPr>
                        <a:t>The</a:t>
                      </a:r>
                      <a:r>
                        <a:rPr dirty="0" sz="3200" spc="-15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10" b="1">
                          <a:latin typeface="Carlito"/>
                          <a:cs typeface="Carlito"/>
                        </a:rPr>
                        <a:t>innovation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78460" marR="313690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dirty="0" sz="3200" spc="-2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Various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approaches  </a:t>
                      </a:r>
                      <a:r>
                        <a:rPr dirty="0" sz="3200" spc="-2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have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been </a:t>
                      </a:r>
                      <a:r>
                        <a:rPr dirty="0" sz="3200" spc="-2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taken </a:t>
                      </a:r>
                      <a:r>
                        <a:rPr dirty="0" sz="3200" spc="-2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define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new</a:t>
                      </a:r>
                      <a:r>
                        <a:rPr dirty="0" sz="3200" spc="-8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product: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34975" indent="-34290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34975" algn="l"/>
                        </a:tabLst>
                      </a:pP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Firm</a:t>
                      </a:r>
                      <a:r>
                        <a:rPr dirty="0" sz="3200" spc="-4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oriented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34975" indent="-342900">
                        <a:lnSpc>
                          <a:spcPct val="100000"/>
                        </a:lnSpc>
                        <a:buAutoNum type="arabicPeriod"/>
                        <a:tabLst>
                          <a:tab pos="434975" algn="l"/>
                        </a:tabLst>
                      </a:pP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</a:t>
                      </a:r>
                      <a:r>
                        <a:rPr dirty="0" sz="3200" spc="-5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oriented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34975" indent="-342900">
                        <a:lnSpc>
                          <a:spcPct val="100000"/>
                        </a:lnSpc>
                        <a:buAutoNum type="arabicPeriod"/>
                        <a:tabLst>
                          <a:tab pos="434975" algn="l"/>
                        </a:tabLst>
                      </a:pPr>
                      <a:r>
                        <a:rPr dirty="0" sz="3200" spc="-2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Market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oriented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34975" indent="-342900">
                        <a:lnSpc>
                          <a:spcPct val="100000"/>
                        </a:lnSpc>
                        <a:buAutoNum type="arabicPeriod"/>
                        <a:tabLst>
                          <a:tab pos="434975" algn="l"/>
                        </a:tabLst>
                      </a:pP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</a:t>
                      </a:r>
                      <a:r>
                        <a:rPr dirty="0" sz="3200" spc="-5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oriented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 marR="1416050">
                        <a:lnSpc>
                          <a:spcPts val="3720"/>
                        </a:lnSpc>
                        <a:spcBef>
                          <a:spcPts val="385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The </a:t>
                      </a:r>
                      <a:r>
                        <a:rPr dirty="0" sz="3200">
                          <a:latin typeface="Carlito"/>
                          <a:cs typeface="Carlito"/>
                        </a:rPr>
                        <a:t>channels</a:t>
                      </a:r>
                      <a:r>
                        <a:rPr dirty="0" sz="3200" spc="-8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5">
                          <a:latin typeface="Carlito"/>
                          <a:cs typeface="Carlito"/>
                        </a:rPr>
                        <a:t>of  </a:t>
                      </a:r>
                      <a:r>
                        <a:rPr dirty="0" sz="3200" spc="-10">
                          <a:latin typeface="Carlito"/>
                          <a:cs typeface="Carlito"/>
                        </a:rPr>
                        <a:t>communication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The social</a:t>
                      </a:r>
                      <a:r>
                        <a:rPr dirty="0" sz="3200" spc="-2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30">
                          <a:latin typeface="Carlito"/>
                          <a:cs typeface="Carlito"/>
                        </a:rPr>
                        <a:t>system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Time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The diffusion</a:t>
            </a:r>
            <a:r>
              <a:rPr dirty="0" spc="-65"/>
              <a:t> </a:t>
            </a:r>
            <a:r>
              <a:rPr dirty="0" spc="-10"/>
              <a:t>process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57200" y="2743200"/>
            <a:ext cx="4114800" cy="1143000"/>
            <a:chOff x="457200" y="2743200"/>
            <a:chExt cx="4114800" cy="1143000"/>
          </a:xfrm>
        </p:grpSpPr>
        <p:sp>
          <p:nvSpPr>
            <p:cNvPr id="4" name="object 4"/>
            <p:cNvSpPr/>
            <p:nvPr/>
          </p:nvSpPr>
          <p:spPr>
            <a:xfrm>
              <a:off x="457200" y="2743200"/>
              <a:ext cx="4114800" cy="1143000"/>
            </a:xfrm>
            <a:custGeom>
              <a:avLst/>
              <a:gdLst/>
              <a:ahLst/>
              <a:cxnLst/>
              <a:rect l="l" t="t" r="r" b="b"/>
              <a:pathLst>
                <a:path w="4114800" h="1143000">
                  <a:moveTo>
                    <a:pt x="4114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4114800" y="1143000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548E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47052" y="2887218"/>
              <a:ext cx="2609532" cy="2910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61949" y="3374136"/>
              <a:ext cx="2533294" cy="27660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0850" y="1593850"/>
          <a:ext cx="8248650" cy="4993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The</a:t>
                      </a:r>
                      <a:r>
                        <a:rPr dirty="0" sz="3200" spc="-1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15">
                          <a:latin typeface="Carlito"/>
                          <a:cs typeface="Carlito"/>
                        </a:rPr>
                        <a:t>innovation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78460" marR="339725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"/>
                        <a:tabLst>
                          <a:tab pos="455930" algn="l"/>
                        </a:tabLst>
                      </a:pP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how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quickly 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innovation spread 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depends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on</a:t>
                      </a:r>
                      <a:r>
                        <a:rPr dirty="0" sz="3200" spc="-10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channel  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on</a:t>
                      </a:r>
                      <a:r>
                        <a:rPr dirty="0" sz="3200" spc="-5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communication.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92759" marR="873125" indent="-4013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875"/>
                        <a:buFont typeface="Wingdings"/>
                        <a:buChar char=""/>
                        <a:tabLst>
                          <a:tab pos="493395" algn="l"/>
                        </a:tabLst>
                      </a:pP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There </a:t>
                      </a:r>
                      <a:r>
                        <a:rPr dirty="0" sz="32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are </a:t>
                      </a: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two  sources </a:t>
                      </a:r>
                      <a:r>
                        <a:rPr dirty="0" sz="3200" spc="-2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for  </a:t>
                      </a: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commu</a:t>
                      </a:r>
                      <a:r>
                        <a:rPr dirty="0" sz="32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dirty="0" sz="32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dirty="0" sz="3200" spc="-3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dirty="0" sz="32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tion: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92759" indent="-401320">
                        <a:lnSpc>
                          <a:spcPct val="100000"/>
                        </a:lnSpc>
                        <a:buAutoNum type="romanUcPeriod"/>
                        <a:tabLst>
                          <a:tab pos="492759" algn="l"/>
                          <a:tab pos="493395" algn="l"/>
                        </a:tabLst>
                      </a:pPr>
                      <a:r>
                        <a:rPr dirty="0" sz="32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Impersonal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92759" indent="-40132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romanUcPeriod"/>
                        <a:tabLst>
                          <a:tab pos="493395" algn="l"/>
                        </a:tabLst>
                      </a:pPr>
                      <a:r>
                        <a:rPr dirty="0" sz="32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Interpersonal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The social</a:t>
                      </a:r>
                      <a:r>
                        <a:rPr dirty="0" sz="3200" spc="-2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30">
                          <a:latin typeface="Carlito"/>
                          <a:cs typeface="Carlito"/>
                        </a:rPr>
                        <a:t>system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539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Time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The diffusion</a:t>
            </a:r>
            <a:r>
              <a:rPr dirty="0" spc="-65"/>
              <a:t> </a:t>
            </a:r>
            <a:r>
              <a:rPr dirty="0" spc="-10"/>
              <a:t>process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57200" y="3886200"/>
            <a:ext cx="4114800" cy="1143000"/>
            <a:chOff x="457200" y="3886200"/>
            <a:chExt cx="4114800" cy="1143000"/>
          </a:xfrm>
        </p:grpSpPr>
        <p:sp>
          <p:nvSpPr>
            <p:cNvPr id="4" name="object 4"/>
            <p:cNvSpPr/>
            <p:nvPr/>
          </p:nvSpPr>
          <p:spPr>
            <a:xfrm>
              <a:off x="457200" y="3886200"/>
              <a:ext cx="4114800" cy="1143000"/>
            </a:xfrm>
            <a:custGeom>
              <a:avLst/>
              <a:gdLst/>
              <a:ahLst/>
              <a:cxnLst/>
              <a:rect l="l" t="t" r="r" b="b"/>
              <a:pathLst>
                <a:path w="4114800" h="1143000">
                  <a:moveTo>
                    <a:pt x="4114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4114800" y="1143000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548E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47052" y="4016375"/>
              <a:ext cx="2845371" cy="3581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0850" y="1593850"/>
          <a:ext cx="8248650" cy="4658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The</a:t>
                      </a:r>
                      <a:r>
                        <a:rPr dirty="0" sz="3200" spc="-1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15">
                          <a:latin typeface="Carlito"/>
                          <a:cs typeface="Carlito"/>
                        </a:rPr>
                        <a:t>innovation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78460" marR="250190" indent="-287020">
                        <a:lnSpc>
                          <a:spcPct val="100000"/>
                        </a:lnSpc>
                        <a:spcBef>
                          <a:spcPts val="175"/>
                        </a:spcBef>
                        <a:buSzPct val="96428"/>
                        <a:buFont typeface="Wingdings"/>
                        <a:buChar char=""/>
                        <a:tabLst>
                          <a:tab pos="409575" algn="l"/>
                          <a:tab pos="1419860" algn="l"/>
                        </a:tabLst>
                      </a:pP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 is a </a:t>
                      </a:r>
                      <a:r>
                        <a:rPr dirty="0" sz="28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physical,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social or  </a:t>
                      </a:r>
                      <a:r>
                        <a:rPr dirty="0" sz="28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cultural environment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  </a:t>
                      </a:r>
                      <a:r>
                        <a:rPr dirty="0" sz="28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which	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people belong  and </a:t>
                      </a:r>
                      <a:r>
                        <a:rPr dirty="0" sz="28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within which they 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function: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08940" indent="-31750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428"/>
                        <a:buFont typeface="Wingdings"/>
                        <a:buChar char=""/>
                        <a:tabLst>
                          <a:tab pos="409575" algn="l"/>
                        </a:tabLst>
                      </a:pP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 can be of </a:t>
                      </a:r>
                      <a:r>
                        <a:rPr dirty="0" sz="28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two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type</a:t>
                      </a:r>
                      <a:r>
                        <a:rPr dirty="0" sz="2800" spc="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: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92759" marR="1117600" indent="-401320">
                        <a:lnSpc>
                          <a:spcPct val="100000"/>
                        </a:lnSpc>
                        <a:buAutoNum type="romanUcPeriod"/>
                        <a:tabLst>
                          <a:tab pos="492759" algn="l"/>
                          <a:tab pos="493395" algn="l"/>
                        </a:tabLst>
                      </a:pPr>
                      <a:r>
                        <a:rPr dirty="0" sz="2800" spc="-2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Traditional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social  </a:t>
                      </a:r>
                      <a:r>
                        <a:rPr dirty="0" sz="2800" spc="-3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system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92759" indent="-401320">
                        <a:lnSpc>
                          <a:spcPct val="100000"/>
                        </a:lnSpc>
                        <a:buAutoNum type="romanUcPeriod"/>
                        <a:tabLst>
                          <a:tab pos="493395" algn="l"/>
                        </a:tabLst>
                      </a:pPr>
                      <a:r>
                        <a:rPr dirty="0" sz="28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Modern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social</a:t>
                      </a:r>
                      <a:r>
                        <a:rPr dirty="0" sz="28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800" spc="-3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system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22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 marR="1416050">
                        <a:lnSpc>
                          <a:spcPts val="3720"/>
                        </a:lnSpc>
                        <a:spcBef>
                          <a:spcPts val="385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The </a:t>
                      </a:r>
                      <a:r>
                        <a:rPr dirty="0" sz="3200">
                          <a:latin typeface="Carlito"/>
                          <a:cs typeface="Carlito"/>
                        </a:rPr>
                        <a:t>channels</a:t>
                      </a:r>
                      <a:r>
                        <a:rPr dirty="0" sz="3200" spc="-8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5">
                          <a:latin typeface="Carlito"/>
                          <a:cs typeface="Carlito"/>
                        </a:rPr>
                        <a:t>of  </a:t>
                      </a:r>
                      <a:r>
                        <a:rPr dirty="0" sz="3200" spc="-10">
                          <a:latin typeface="Carlito"/>
                          <a:cs typeface="Carlito"/>
                        </a:rPr>
                        <a:t>communication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22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22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Time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22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The diffusion</a:t>
            </a:r>
            <a:r>
              <a:rPr dirty="0" spc="-65"/>
              <a:t> </a:t>
            </a:r>
            <a:r>
              <a:rPr dirty="0" spc="-10"/>
              <a:t>process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5029200"/>
            <a:ext cx="4114800" cy="1203960"/>
          </a:xfrm>
          <a:custGeom>
            <a:avLst/>
            <a:gdLst/>
            <a:ahLst/>
            <a:cxnLst/>
            <a:rect l="l" t="t" r="r" b="b"/>
            <a:pathLst>
              <a:path w="4114800" h="1203960">
                <a:moveTo>
                  <a:pt x="4114800" y="0"/>
                </a:moveTo>
                <a:lnTo>
                  <a:pt x="0" y="0"/>
                </a:lnTo>
                <a:lnTo>
                  <a:pt x="0" y="1203960"/>
                </a:lnTo>
                <a:lnTo>
                  <a:pt x="4114800" y="1203960"/>
                </a:lnTo>
                <a:lnTo>
                  <a:pt x="4114800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1593850"/>
          <a:ext cx="8248650" cy="4658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The</a:t>
                      </a:r>
                      <a:r>
                        <a:rPr dirty="0" sz="3200" spc="-1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15">
                          <a:latin typeface="Carlito"/>
                          <a:cs typeface="Carlito"/>
                        </a:rPr>
                        <a:t>innovation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78460" marR="480695" indent="-287020">
                        <a:lnSpc>
                          <a:spcPct val="100000"/>
                        </a:lnSpc>
                        <a:spcBef>
                          <a:spcPts val="175"/>
                        </a:spcBef>
                        <a:buSzPct val="96428"/>
                        <a:buFont typeface="Wingdings"/>
                        <a:buChar char=""/>
                        <a:tabLst>
                          <a:tab pos="409575" algn="l"/>
                        </a:tabLst>
                      </a:pP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Backbone of diffusion  </a:t>
                      </a:r>
                      <a:r>
                        <a:rPr dirty="0" sz="28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process.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378460" marR="205104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428"/>
                        <a:buFont typeface="Wingdings"/>
                        <a:buChar char=""/>
                        <a:tabLst>
                          <a:tab pos="409575" algn="l"/>
                        </a:tabLst>
                      </a:pP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 pervades the </a:t>
                      </a:r>
                      <a:r>
                        <a:rPr dirty="0" sz="28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study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  diffusion in </a:t>
                      </a:r>
                      <a:r>
                        <a:rPr dirty="0" sz="28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three  </a:t>
                      </a:r>
                      <a:r>
                        <a:rPr dirty="0" sz="28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distinct </a:t>
                      </a:r>
                      <a:r>
                        <a:rPr dirty="0" sz="2800" spc="-2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ways</a:t>
                      </a:r>
                      <a:r>
                        <a:rPr dirty="0" sz="28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: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34975" marR="1481455" indent="-342900">
                        <a:lnSpc>
                          <a:spcPct val="100000"/>
                        </a:lnSpc>
                        <a:buAutoNum type="arabicPeriod"/>
                        <a:tabLst>
                          <a:tab pos="434975" algn="l"/>
                        </a:tabLst>
                      </a:pP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</a:t>
                      </a:r>
                      <a:r>
                        <a:rPr dirty="0" sz="28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amount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  </a:t>
                      </a:r>
                      <a:r>
                        <a:rPr dirty="0" sz="28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purchase</a:t>
                      </a:r>
                      <a:r>
                        <a:rPr dirty="0" sz="2800" spc="-8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time.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34975" marR="693420" indent="-342900">
                        <a:lnSpc>
                          <a:spcPct val="100000"/>
                        </a:lnSpc>
                        <a:buAutoNum type="arabicPeriod"/>
                        <a:tabLst>
                          <a:tab pos="434975" algn="l"/>
                        </a:tabLst>
                      </a:pPr>
                      <a:r>
                        <a:rPr dirty="0" sz="28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identification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  </a:t>
                      </a:r>
                      <a:r>
                        <a:rPr dirty="0" sz="28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adopter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8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categories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34975" indent="-34290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34975" algn="l"/>
                        </a:tabLst>
                      </a:pPr>
                      <a:r>
                        <a:rPr dirty="0" sz="28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</a:t>
                      </a:r>
                      <a:r>
                        <a:rPr dirty="0" sz="2800" spc="-3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rate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</a:t>
                      </a:r>
                      <a:r>
                        <a:rPr dirty="0" sz="2800" spc="3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8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adoption.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B="0" marT="2222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 marR="1416050">
                        <a:lnSpc>
                          <a:spcPts val="3720"/>
                        </a:lnSpc>
                        <a:spcBef>
                          <a:spcPts val="385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The </a:t>
                      </a:r>
                      <a:r>
                        <a:rPr dirty="0" sz="3200">
                          <a:latin typeface="Carlito"/>
                          <a:cs typeface="Carlito"/>
                        </a:rPr>
                        <a:t>channels</a:t>
                      </a:r>
                      <a:r>
                        <a:rPr dirty="0" sz="3200" spc="-8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5">
                          <a:latin typeface="Carlito"/>
                          <a:cs typeface="Carlito"/>
                        </a:rPr>
                        <a:t>of  </a:t>
                      </a:r>
                      <a:r>
                        <a:rPr dirty="0" sz="3200" spc="-10">
                          <a:latin typeface="Carlito"/>
                          <a:cs typeface="Carlito"/>
                        </a:rPr>
                        <a:t>communication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22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3200" spc="-5">
                          <a:latin typeface="Carlito"/>
                          <a:cs typeface="Carlito"/>
                        </a:rPr>
                        <a:t>The social</a:t>
                      </a:r>
                      <a:r>
                        <a:rPr dirty="0" sz="3200" spc="-2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3200" spc="-30">
                          <a:latin typeface="Carlito"/>
                          <a:cs typeface="Carlito"/>
                        </a:rPr>
                        <a:t>system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22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203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22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547052" y="5187696"/>
            <a:ext cx="804862" cy="2766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097" y="191465"/>
            <a:ext cx="7684770" cy="1226820"/>
          </a:xfrm>
          <a:prstGeom prst="rect"/>
        </p:spPr>
        <p:txBody>
          <a:bodyPr wrap="square" lIns="0" tIns="46990" rIns="0" bIns="0" rtlCol="0" vert="horz">
            <a:spAutoFit/>
          </a:bodyPr>
          <a:lstStyle/>
          <a:p>
            <a:pPr marL="2939415" marR="5080" indent="-2927350">
              <a:lnSpc>
                <a:spcPts val="4660"/>
              </a:lnSpc>
              <a:spcBef>
                <a:spcPts val="370"/>
              </a:spcBef>
            </a:pPr>
            <a:r>
              <a:rPr dirty="0" sz="4000" spc="-15"/>
              <a:t>Product characteristics </a:t>
            </a:r>
            <a:r>
              <a:rPr dirty="0" sz="4000" spc="-10"/>
              <a:t>that influence  diffusion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4393565" cy="353758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20">
                <a:latin typeface="Carlito"/>
                <a:cs typeface="Carlito"/>
              </a:rPr>
              <a:t>Relative </a:t>
            </a:r>
            <a:r>
              <a:rPr dirty="0" sz="3200" spc="-15">
                <a:latin typeface="Carlito"/>
                <a:cs typeface="Carlito"/>
              </a:rPr>
              <a:t>advantage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rlito"/>
                <a:cs typeface="Carlito"/>
              </a:rPr>
              <a:t>Compatibility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rlito"/>
                <a:cs typeface="Carlito"/>
              </a:rPr>
              <a:t>Complexity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20">
                <a:latin typeface="Carlito"/>
                <a:cs typeface="Carlito"/>
              </a:rPr>
              <a:t>Trialability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rlito"/>
                <a:cs typeface="Carlito"/>
              </a:rPr>
              <a:t>Observability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latin typeface="Carlito"/>
                <a:cs typeface="Carlito"/>
              </a:rPr>
              <a:t>Resistance </a:t>
            </a:r>
            <a:r>
              <a:rPr dirty="0" sz="3200" spc="-25">
                <a:latin typeface="Carlito"/>
                <a:cs typeface="Carlito"/>
              </a:rPr>
              <a:t>to</a:t>
            </a:r>
            <a:r>
              <a:rPr dirty="0" sz="3200" spc="-70">
                <a:latin typeface="Carlito"/>
                <a:cs typeface="Carlito"/>
              </a:rPr>
              <a:t> </a:t>
            </a:r>
            <a:r>
              <a:rPr dirty="0" sz="3200" spc="-10">
                <a:latin typeface="Carlito"/>
                <a:cs typeface="Carlito"/>
              </a:rPr>
              <a:t>innovation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2020-05-11T02:10:25Z</dcterms:created>
  <dcterms:modified xsi:type="dcterms:W3CDTF">2020-05-11T02:10:25Z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2020-05-11T00:00:00Z</vt:filetime>
  </property>
</Properties>
</file>